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72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943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db0eb6ec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db0eb6ec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208b8cec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208b8cec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9db0eb6ec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9db0eb6ec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db0eb6ec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9db0eb6ec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9db0eb6ec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9db0eb6ec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c8ff04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c8ff04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c8ff046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c8ff046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c7f57bdd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c7f57bdd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208b8c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9208b8ce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db0eb6e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db0eb6e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db0eb6ec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db0eb6ec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db0eb6e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db0eb6ec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208b8cec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9208b8cec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db0eb6ec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db0eb6ec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db0eb6ec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db0eb6ec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db0eb6ec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db0eb6ec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ZDRAVOTNÍK POD TERMOKAMEROU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475" y="2797175"/>
            <a:ext cx="2876625" cy="2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600" y="65325"/>
            <a:ext cx="966650" cy="9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Neodkladná resuscitace do příjezdu záchranky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KPR (kardiopulmonální resuscitace)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postižený na zádech, na tvrdé podložce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zprůchodnění dýchacích cest - záklon hlavy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30 kompresí hrudního koše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2 vdechy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v případě dvou zachránců výměna po 2 minutách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Neodkladná resuscitace do příjezdu záchranky.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00150" y="1532900"/>
            <a:ext cx="3918826" cy="29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80412" y="1513912"/>
            <a:ext cx="3969475" cy="29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220" dirty="0"/>
              <a:t>Teplota </a:t>
            </a:r>
            <a:r>
              <a:rPr lang="cs" sz="2220" dirty="0" smtClean="0"/>
              <a:t>dlaní rukou záchranáře před </a:t>
            </a:r>
            <a:r>
              <a:rPr lang="cs" sz="2220" dirty="0"/>
              <a:t>a po resuscitaci. Změna teploty o 4°C.</a:t>
            </a:r>
            <a:endParaRPr sz="2220" dirty="0"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50" y="1253447"/>
            <a:ext cx="4929026" cy="346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5134" y="1253447"/>
            <a:ext cx="4343306" cy="346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Děkujeme za pozornost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875" y="1074100"/>
            <a:ext cx="6380498" cy="358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Pracovní listy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Úkol: Ošetření drobné řezné rány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Potřeby:</a:t>
            </a:r>
            <a:r>
              <a:rPr lang="cs"/>
              <a:t> dezinfekce peroxidu vodíku, kousek masa (jater), termokamera.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Postup: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Popište ošetření drobné řezné rány.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Vyzkoušejte ošetření pod termokamerou.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Závěr: Vyberte správná slova do textu: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Reakce peroxidu vodíku s krví je </a:t>
            </a:r>
            <a:r>
              <a:rPr lang="cs" i="1">
                <a:solidFill>
                  <a:srgbClr val="FF9900"/>
                </a:solidFill>
              </a:rPr>
              <a:t>exotermická/endotermická</a:t>
            </a:r>
            <a:r>
              <a:rPr lang="cs"/>
              <a:t>. Při reakci se teplota </a:t>
            </a:r>
            <a:r>
              <a:rPr lang="cs" i="1">
                <a:solidFill>
                  <a:srgbClr val="FF9900"/>
                </a:solidFill>
              </a:rPr>
              <a:t>zvyšuje/znižuje</a:t>
            </a:r>
            <a:r>
              <a:rPr lang="cs"/>
              <a:t>. Reakcí se peroxid vodíku rozpadá na </a:t>
            </a:r>
            <a:r>
              <a:rPr lang="cs" i="1">
                <a:solidFill>
                  <a:srgbClr val="FF9900"/>
                </a:solidFill>
              </a:rPr>
              <a:t>vodu a kyslík/vodu a vodík</a:t>
            </a:r>
            <a:r>
              <a:rPr lang="cs"/>
              <a:t>. Peroxid vodíku má </a:t>
            </a:r>
            <a:r>
              <a:rPr lang="cs" i="1">
                <a:solidFill>
                  <a:srgbClr val="FF9900"/>
                </a:solidFill>
              </a:rPr>
              <a:t>redukční/oxidační</a:t>
            </a:r>
            <a:r>
              <a:rPr lang="cs"/>
              <a:t> vlastnosti. Při reakci se tvoří </a:t>
            </a:r>
            <a:r>
              <a:rPr lang="cs" i="1">
                <a:solidFill>
                  <a:srgbClr val="FF9900"/>
                </a:solidFill>
              </a:rPr>
              <a:t>pára/pěna</a:t>
            </a:r>
            <a:r>
              <a:rPr lang="cs"/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Úkol: </a:t>
            </a:r>
            <a:r>
              <a:rPr lang="cs" dirty="0" smtClean="0"/>
              <a:t>Ošetření </a:t>
            </a:r>
            <a:r>
              <a:rPr lang="cs" dirty="0"/>
              <a:t>krvácení z nosu </a:t>
            </a:r>
            <a:endParaRPr dirty="0"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202124"/>
                </a:solidFill>
                <a:highlight>
                  <a:srgbClr val="FFFFFF"/>
                </a:highlight>
              </a:rPr>
              <a:t>Potřeby: chladící sáček</a:t>
            </a:r>
            <a:endParaRPr sz="120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202124"/>
                </a:solidFill>
                <a:highlight>
                  <a:srgbClr val="FFFFFF"/>
                </a:highlight>
              </a:rPr>
              <a:t>Postup: </a:t>
            </a:r>
            <a:endParaRPr sz="120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AutoNum type="alphaLcParenR"/>
            </a:pPr>
            <a:r>
              <a:rPr lang="cs" sz="1200"/>
              <a:t>postižený předkloní hlavu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cs" sz="1200"/>
              <a:t>stiskneme měkké části nosu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cs" sz="1200"/>
              <a:t>postižený dýchá ústy, nesmrká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cs" sz="1200"/>
              <a:t>přiložíme studené obklady (chladící sáček) na zátylí a kořen nosu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cs" sz="1200"/>
              <a:t>termokamerou sledujeme chlazení v oblastech přiložení sáčků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cs" sz="1200"/>
              <a:t>zapište si počáteční a výslednou hodnotu teploty v oblasti, kde přikládat obklady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202124"/>
                </a:solidFill>
                <a:highlight>
                  <a:srgbClr val="FFFFFF"/>
                </a:highlight>
              </a:rPr>
              <a:t>Závěr: </a:t>
            </a: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</a:rPr>
              <a:t>Vyberte správné slova do textu (snížení, </a:t>
            </a:r>
            <a:r>
              <a:rPr lang="cs" sz="1200">
                <a:solidFill>
                  <a:srgbClr val="202124"/>
                </a:solidFill>
                <a:highlight>
                  <a:schemeClr val="lt1"/>
                </a:highlight>
              </a:rPr>
              <a:t>zúžení)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</a:rPr>
              <a:t>V případě chlazení dochází ke _________ cév a tím pádem i ke _______ průtoku krve chlazenou oblastí. 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</a:rPr>
              <a:t>Jaký byl rozdíl teplot postiženého v chlazené oblasti na začátku a na konci ošetření?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/>
              <a:t>Ošetření drobné řezné rány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Provedeme dezinfekci rány, ránu vypláchneme peroxidem vodíku H</a:t>
            </a:r>
            <a:r>
              <a:rPr lang="cs" baseline="-25000"/>
              <a:t>2</a:t>
            </a:r>
            <a:r>
              <a:rPr lang="cs"/>
              <a:t>O</a:t>
            </a:r>
            <a:r>
              <a:rPr lang="cs" baseline="-25000"/>
              <a:t>2</a:t>
            </a:r>
            <a:r>
              <a:rPr lang="cs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98" y="1584800"/>
            <a:ext cx="1302551" cy="335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l="11576" t="30723" r="40088"/>
          <a:stretch/>
        </p:blipFill>
        <p:spPr>
          <a:xfrm>
            <a:off x="4209600" y="1938525"/>
            <a:ext cx="2589450" cy="24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1191250"/>
            <a:ext cx="4106099" cy="30795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cs" sz="1998"/>
              <a:t>Odřenina (např. kousek masa)</a:t>
            </a:r>
            <a:r>
              <a:rPr lang="cs" sz="1998">
                <a:solidFill>
                  <a:srgbClr val="CC0000"/>
                </a:solidFill>
              </a:rPr>
              <a:t>		</a:t>
            </a:r>
            <a:r>
              <a:rPr lang="cs" sz="1998"/>
              <a:t>Odřenina pod termokamerou, 15°C</a:t>
            </a:r>
            <a:endParaRPr sz="1998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91250"/>
            <a:ext cx="4282725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Odřenina s peroxidem			Pod termokamerou, 21°C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60713"/>
            <a:ext cx="3999901" cy="299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4001" y="1170125"/>
            <a:ext cx="4527600" cy="33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Popis a vysvětlení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11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Teplota odřeniny se v místě ošetření zvýšila z 15°C na 21°C.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Teplota se tedy změnila o 6°C.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Jedná se o exotermickou reakci. Peroxid vodíku se rozkládá za vzniku pěny. 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Vzniká voda a kyslík.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Peroxid vodíku se využívá jako dezinfekční prostředek, protože má oxidační účinky. </a:t>
            </a:r>
            <a:endParaRPr sz="23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286" y="0"/>
            <a:ext cx="1983916" cy="11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2. Ošetření epistaxe (krvácení z nosu)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postižený předkloní hlavu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stiskneme měkké části nosu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postižený dýchá ústy, nesmrká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přiložíme studené obklady na zátylí a kořen nosu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750" y="1017725"/>
            <a:ext cx="3128575" cy="28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Ošetření epistaxe - postižený pod termokamerou, 34°C.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2475" y="1232700"/>
            <a:ext cx="4341226" cy="32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Ošetření epistaxe - přiložení studeného obkladu, 3°C.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975" y="1152475"/>
            <a:ext cx="45552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849" y="1033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cs" sz="2420"/>
              <a:t>Teplota v místě ošetření klesla o 14°C. Krvácení zastaveno.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60202"/>
              <a:buNone/>
            </a:pPr>
            <a:r>
              <a:rPr lang="cs" sz="1644" b="1">
                <a:solidFill>
                  <a:srgbClr val="202124"/>
                </a:solidFill>
                <a:highlight>
                  <a:srgbClr val="FFFFFF"/>
                </a:highlight>
              </a:rPr>
              <a:t>V případě chlazení dochází ke zúžení cév a tím pádem i k snížení průtoku krve chlazenou oblastí</a:t>
            </a:r>
            <a:r>
              <a:rPr lang="cs" sz="1644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sz="2864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0400" y="1495338"/>
            <a:ext cx="4421774" cy="33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Předvádění na obrazovce (16:9)</PresentationFormat>
  <Paragraphs>51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Simple Light</vt:lpstr>
      <vt:lpstr>ZDRAVOTNÍK POD TERMOKAMEROU</vt:lpstr>
      <vt:lpstr>Ošetření drobné řezné rány</vt:lpstr>
      <vt:lpstr>Odřenina (např. kousek masa)  Odřenina pod termokamerou, 15°C</vt:lpstr>
      <vt:lpstr>Odřenina s peroxidem   Pod termokamerou, 21°C</vt:lpstr>
      <vt:lpstr>Popis a vysvětlení</vt:lpstr>
      <vt:lpstr>2. Ošetření epistaxe (krvácení z nosu)</vt:lpstr>
      <vt:lpstr>Ošetření epistaxe - postižený pod termokamerou, 34°C.</vt:lpstr>
      <vt:lpstr>Ošetření epistaxe - přiložení studeného obkladu, 3°C.</vt:lpstr>
      <vt:lpstr>Teplota v místě ošetření klesla o 14°C. Krvácení zastaveno. V případě chlazení dochází ke zúžení cév a tím pádem i k snížení průtoku krve chlazenou oblastí.</vt:lpstr>
      <vt:lpstr>3. Neodkladná resuscitace do příjezdu záchranky</vt:lpstr>
      <vt:lpstr>Neodkladná resuscitace do příjezdu záchranky.</vt:lpstr>
      <vt:lpstr>Teplota dlaní rukou záchranáře před a po resuscitaci. Změna teploty o 4°C.</vt:lpstr>
      <vt:lpstr>Děkujeme za pozornost</vt:lpstr>
      <vt:lpstr>Pracovní listy</vt:lpstr>
      <vt:lpstr>Úkol: Ošetření drobné řezné rány</vt:lpstr>
      <vt:lpstr>Úkol: Ošetření krvácení z nosu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ZDRAVOTNÍK POD TERMOKAMEROU</dc:title>
  <dc:creator>Mgr. Jozifkova</dc:creator>
  <cp:lastModifiedBy>PC</cp:lastModifiedBy>
  <cp:revision>1</cp:revision>
  <dcterms:modified xsi:type="dcterms:W3CDTF">2023-05-17T14:14:35Z</dcterms:modified>
</cp:coreProperties>
</file>