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9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  <p:sldId id="273" r:id="rId18"/>
    <p:sldId id="274" r:id="rId19"/>
    <p:sldId id="276" r:id="rId20"/>
    <p:sldId id="275" r:id="rId21"/>
    <p:sldId id="278" r:id="rId22"/>
    <p:sldId id="279" r:id="rId23"/>
    <p:sldId id="280" r:id="rId24"/>
    <p:sldId id="277" r:id="rId25"/>
    <p:sldId id="281" r:id="rId26"/>
    <p:sldId id="282" r:id="rId27"/>
    <p:sldId id="283" r:id="rId28"/>
    <p:sldId id="284" r:id="rId29"/>
    <p:sldId id="260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3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BEF6-3681-459B-AB51-997BD61AE7B0}" type="datetimeFigureOut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30.05.2023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91DC-D485-42F8-8E9C-3252AB86C54A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0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2BF1-473D-4442-BE0C-61192CA11D7D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7C5C1-8A14-4E87-ADF0-86C004987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C5C1-8A14-4E87-ADF0-86C00498716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82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07A1-8150-499D-9A02-054236A92AE5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71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6" y="457200"/>
            <a:ext cx="43894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556" y="2281187"/>
            <a:ext cx="4389469" cy="33171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C9D-1B89-495F-9128-80E7A72ACC72}" type="datetime1">
              <a:rPr lang="cs-CZ" smtClean="0"/>
              <a:t>30.05.2023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8922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7320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B4A4-F4CF-41AB-A4FB-9C29FBC5F863}" type="datetime1">
              <a:rPr lang="cs-CZ" smtClean="0"/>
              <a:t>30.05.2023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0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 prezent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029" y="3436220"/>
            <a:ext cx="10035942" cy="1366786"/>
          </a:xfrm>
        </p:spPr>
        <p:txBody>
          <a:bodyPr anchor="b">
            <a:normAutofit/>
          </a:bodyPr>
          <a:lstStyle>
            <a:lvl1pPr algn="ctr">
              <a:defRPr sz="6000" u="none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029" y="4880008"/>
            <a:ext cx="10035942" cy="85456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49" y="928461"/>
            <a:ext cx="6756747" cy="2127359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FD81-09DA-4313-879D-9C3DA79636EB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23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1688842"/>
            <a:ext cx="4450702" cy="21227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04" y="4100363"/>
            <a:ext cx="4581331" cy="1606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3" y="366169"/>
            <a:ext cx="2223742" cy="702235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quarter" idx="10"/>
          </p:nvPr>
        </p:nvSpPr>
        <p:spPr>
          <a:xfrm>
            <a:off x="5389563" y="366713"/>
            <a:ext cx="6365875" cy="53403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F03D2C-2C2B-4A8E-978D-C880143CEA04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5" name="Zástupný symbol pro zápatí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58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563" y="1825625"/>
            <a:ext cx="5415943" cy="391270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0253" y="1825625"/>
            <a:ext cx="5765241" cy="391270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6492-EDBA-4795-B0C1-0400334E64EE}" type="datetime1">
              <a:rPr lang="cs-CZ" smtClean="0"/>
              <a:t>30.05.2023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2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ázev sek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620" y="1126157"/>
            <a:ext cx="7302760" cy="2486616"/>
          </a:xfrm>
        </p:spPr>
        <p:txBody>
          <a:bodyPr anchor="b">
            <a:normAutofit/>
          </a:bodyPr>
          <a:lstStyle>
            <a:lvl1pPr algn="ctr">
              <a:defRPr sz="6000" u="none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4620" y="3616087"/>
            <a:ext cx="7302760" cy="65275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73ED-B85A-49A8-807B-49295750D21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24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288758"/>
            <a:ext cx="4450702" cy="3676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04" y="4254367"/>
            <a:ext cx="4581331" cy="1280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5467350" y="288925"/>
            <a:ext cx="6288088" cy="52451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A98CE-623B-4A87-933A-F2571128952D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56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4604" y="288758"/>
            <a:ext cx="4450702" cy="3676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14604" y="4254367"/>
            <a:ext cx="4581331" cy="1280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5332413" y="288925"/>
            <a:ext cx="6423025" cy="5303838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97C75F-6BDD-4152-AE73-8B0EB759FA99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2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563" y="1825625"/>
            <a:ext cx="5415943" cy="391270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0253" y="1825625"/>
            <a:ext cx="5765241" cy="391270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6492-EDBA-4795-B0C1-0400334E64EE}" type="datetime1">
              <a:rPr lang="cs-CZ" smtClean="0"/>
              <a:t>30.05.2023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7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4" y="365125"/>
            <a:ext cx="1138227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4" y="1681163"/>
            <a:ext cx="56243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224" y="2505075"/>
            <a:ext cx="5624351" cy="32052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832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83294" cy="32052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64FC-5346-4238-9906-A4DA8CCCA517}" type="datetime1">
              <a:rPr lang="cs-CZ" smtClean="0"/>
              <a:t>30.05.2023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5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8003-29C9-4CEB-A97B-4AD154BA5CB3}" type="datetime1">
              <a:rPr lang="cs-CZ" smtClean="0"/>
              <a:t>30.05.2023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23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9E7-DF94-4155-94E1-757CF959C58D}" type="datetime1">
              <a:rPr lang="cs-CZ" smtClean="0"/>
              <a:t>30.05.2023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14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4" y="457200"/>
            <a:ext cx="43988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224" y="2271562"/>
            <a:ext cx="4398801" cy="35974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0DFB-8C86-445A-9B4F-A07F23CCC479}" type="datetime1">
              <a:rPr lang="cs-CZ" smtClean="0"/>
              <a:t>30.05.2023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9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140093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563" y="1825625"/>
            <a:ext cx="11400931" cy="387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8432" y="6189746"/>
            <a:ext cx="124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E8A3EF-EB64-470A-BB99-12EBC64F7E52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Footer Placeholder 4" descr="Volitelně vložte sem zápatí dokumentu." title="Zápatí dokumentu"/>
          <p:cNvSpPr>
            <a:spLocks noGrp="1"/>
          </p:cNvSpPr>
          <p:nvPr>
            <p:ph type="ftr" sz="quarter" idx="3"/>
          </p:nvPr>
        </p:nvSpPr>
        <p:spPr>
          <a:xfrm>
            <a:off x="3335115" y="6189744"/>
            <a:ext cx="354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4057" y="6141819"/>
            <a:ext cx="521437" cy="413052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6141818"/>
            <a:ext cx="1247672" cy="39400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54562" y="5921714"/>
            <a:ext cx="114009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949690" y="6203030"/>
            <a:ext cx="124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edu.labir.cz</a:t>
            </a:r>
          </a:p>
        </p:txBody>
      </p:sp>
    </p:spTree>
    <p:extLst>
      <p:ext uri="{BB962C8B-B14F-4D97-AF65-F5344CB8AC3E}">
        <p14:creationId xmlns:p14="http://schemas.microsoft.com/office/powerpoint/2010/main" val="3383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9" r:id="rId3"/>
    <p:sldLayoutId id="214748367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140093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563" y="1825625"/>
            <a:ext cx="11400931" cy="387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17371" y="6189746"/>
            <a:ext cx="124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02CC7E-5270-4F72-9D1E-104F2D5C139C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Footer Placeholder 4" descr="Volitelně vložte sem zápatí dokumentu." title="Zápatí dokumentu"/>
          <p:cNvSpPr>
            <a:spLocks noGrp="1"/>
          </p:cNvSpPr>
          <p:nvPr>
            <p:ph type="ftr" sz="quarter" idx="3"/>
          </p:nvPr>
        </p:nvSpPr>
        <p:spPr>
          <a:xfrm>
            <a:off x="3335115" y="6189744"/>
            <a:ext cx="571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4057" y="6141819"/>
            <a:ext cx="521437" cy="413052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1311D7-0F09-45BB-BCBD-7ED8F7132185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4562" y="5921714"/>
            <a:ext cx="114009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354562" y="6203030"/>
            <a:ext cx="124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edu.labir.cz</a:t>
            </a:r>
          </a:p>
        </p:txBody>
      </p:sp>
    </p:spTree>
    <p:extLst>
      <p:ext uri="{BB962C8B-B14F-4D97-AF65-F5344CB8AC3E}">
        <p14:creationId xmlns:p14="http://schemas.microsoft.com/office/powerpoint/2010/main" val="11786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Energetické stopy při tepelném kontaktu a přeměny energie kolem nás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8029" y="4880008"/>
            <a:ext cx="10035942" cy="854569"/>
          </a:xfrm>
        </p:spPr>
        <p:txBody>
          <a:bodyPr/>
          <a:lstStyle/>
          <a:p>
            <a:r>
              <a:rPr lang="cs-CZ" dirty="0" err="1"/>
              <a:t>Prager</a:t>
            </a:r>
            <a:r>
              <a:rPr lang="cs-CZ" dirty="0"/>
              <a:t> Adam, Zeman Václav, </a:t>
            </a:r>
            <a:r>
              <a:rPr lang="cs-CZ" dirty="0" err="1"/>
              <a:t>Prantl</a:t>
            </a:r>
            <a:r>
              <a:rPr lang="cs-CZ" dirty="0"/>
              <a:t> Jan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707689" y="6189744"/>
            <a:ext cx="7066626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6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2400" dirty="0">
                <a:cs typeface="Calibri"/>
              </a:rPr>
              <a:t>kádinky s horkou vodou, dřevo, sklo, látku, kov, kůže, </a:t>
            </a:r>
            <a:r>
              <a:rPr lang="cs-CZ" sz="2400" dirty="0" err="1">
                <a:cs typeface="Calibri"/>
              </a:rPr>
              <a:t>termokamera</a:t>
            </a:r>
            <a:r>
              <a:rPr lang="cs-CZ" sz="2400" dirty="0">
                <a:cs typeface="Calibri"/>
              </a:rPr>
              <a:t>.</a:t>
            </a:r>
            <a:endParaRPr lang="cs-CZ" sz="24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Tepelné izolanty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9" name="Obrázek 6">
            <a:extLst>
              <a:ext uri="{FF2B5EF4-FFF2-40B4-BE49-F238E27FC236}">
                <a16:creationId xmlns:a16="http://schemas.microsoft.com/office/drawing/2014/main" id="{62C02761-CA25-4F8D-AA64-CC7C90D0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83" y="2120780"/>
            <a:ext cx="2902202" cy="3370237"/>
          </a:xfrm>
          <a:prstGeom prst="rect">
            <a:avLst/>
          </a:prstGeom>
        </p:spPr>
      </p:pic>
      <p:pic>
        <p:nvPicPr>
          <p:cNvPr id="20" name="Obrázek 5" descr="Obsah obrázku text, venku, světlo, obloha&#10;&#10;Popis se vygeneroval automaticky.">
            <a:extLst>
              <a:ext uri="{FF2B5EF4-FFF2-40B4-BE49-F238E27FC236}">
                <a16:creationId xmlns:a16="http://schemas.microsoft.com/office/drawing/2014/main" id="{BFFAAD51-30C2-4F67-9AB9-B4BE39B18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758" y="2120780"/>
            <a:ext cx="3044280" cy="3370237"/>
          </a:xfrm>
          <a:prstGeom prst="rect">
            <a:avLst/>
          </a:prstGeom>
        </p:spPr>
      </p:pic>
      <p:sp>
        <p:nvSpPr>
          <p:cNvPr id="21" name="Zástupný obsah 3">
            <a:extLst>
              <a:ext uri="{FF2B5EF4-FFF2-40B4-BE49-F238E27FC236}">
                <a16:creationId xmlns:a16="http://schemas.microsoft.com/office/drawing/2014/main" id="{2779C101-336D-482E-87CB-A5A991522A03}"/>
              </a:ext>
            </a:extLst>
          </p:cNvPr>
          <p:cNvSpPr txBox="1">
            <a:spLocks/>
          </p:cNvSpPr>
          <p:nvPr/>
        </p:nvSpPr>
        <p:spPr>
          <a:xfrm>
            <a:off x="2067098" y="3788327"/>
            <a:ext cx="3287184" cy="195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>
                <a:solidFill>
                  <a:schemeClr val="bg1">
                    <a:lumMod val="50000"/>
                  </a:schemeClr>
                </a:solidFill>
                <a:cs typeface="Calibri"/>
              </a:rPr>
              <a:t>Materiály, na kterých jsou položeny kádinky s horkou vodou o teplotě cca 80</a:t>
            </a:r>
            <a:r>
              <a:rPr lang="cs-CZ" sz="24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°C.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7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11400930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 </a:t>
            </a:r>
          </a:p>
          <a:p>
            <a:pPr marL="742950" indent="-742950">
              <a:buAutoNum type="arabicPeriod"/>
            </a:pPr>
            <a:r>
              <a:rPr lang="cs-CZ" sz="2400" dirty="0">
                <a:cs typeface="Calibri"/>
              </a:rPr>
              <a:t>Nejprve si do kádinek nalejeme vodu o teplotě cca 80</a:t>
            </a:r>
            <a:r>
              <a:rPr lang="cs-CZ" sz="2400" dirty="0">
                <a:ea typeface="+mn-lt"/>
                <a:cs typeface="+mn-lt"/>
              </a:rPr>
              <a:t>°C</a:t>
            </a:r>
            <a:r>
              <a:rPr lang="cs-CZ" sz="2400" dirty="0">
                <a:cs typeface="Calibri"/>
              </a:rPr>
              <a:t>.</a:t>
            </a:r>
            <a:endParaRPr lang="cs-CZ" sz="2400" b="1" dirty="0">
              <a:solidFill>
                <a:srgbClr val="4472C4"/>
              </a:solidFill>
              <a:cs typeface="Calibri"/>
            </a:endParaRP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Poté položíme kádinky na materiály a ponecháme po dobu jedné minuty.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Nakonec odstraníme kádinky z daných materiálů a pozorujeme jaké tepelné stopy na nich zůstaly. Čím výraznější tepelná stopa, tím je materiál lepší tepelný izolant.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Tepelné izolanty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10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3" y="1422134"/>
            <a:ext cx="6328869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Z pokusu jsme vypozorovali, že u látek jako je dřevo, kůže a sklo zůstává větší tepelná stopa, což znamená, že jsou lepšími tepelnými izolanty.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Oproti tomu u kovů vidíme výrazně nižší tepelnou stopu, protože to jsou sice špatné tepelné izolanty, ale zato velice dobré tepelné vodiče. Tudíž velkou část tepla odvedly a teplotní rozdíl mezi místem, kde jsme kov zahřívali a okolím, byl menší. 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Tepelné izolanty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8" name="Obrázek 8" descr="Obsah obrázku text, světlo&#10;&#10;Popis se vygeneroval automaticky.">
            <a:extLst>
              <a:ext uri="{FF2B5EF4-FFF2-40B4-BE49-F238E27FC236}">
                <a16:creationId xmlns:a16="http://schemas.microsoft.com/office/drawing/2014/main" id="{F6CD738C-ACD9-4D96-BCAB-31A2C33AA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7374" y="2166598"/>
            <a:ext cx="4618120" cy="2827265"/>
          </a:xfrm>
        </p:spPr>
      </p:pic>
    </p:spTree>
    <p:extLst>
      <p:ext uri="{BB962C8B-B14F-4D97-AF65-F5344CB8AC3E}">
        <p14:creationId xmlns:p14="http://schemas.microsoft.com/office/powerpoint/2010/main" val="394116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354976"/>
            <a:ext cx="4450702" cy="2502129"/>
          </a:xfrm>
        </p:spPr>
        <p:txBody>
          <a:bodyPr/>
          <a:lstStyle/>
          <a:p>
            <a:r>
              <a:rPr lang="cs-CZ" dirty="0"/>
              <a:t>Přeměny kinetické energie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Úder kladivem do země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10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Pozorování přeměny kinetické energie na teplo při úderu kladivem pomocí 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termokamery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. Sledování jejích důsledků.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Přeměny kinetické energie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D7AA18F1-2B74-4751-AFCF-F0F4A4372CD7}"/>
              </a:ext>
            </a:extLst>
          </p:cNvPr>
          <p:cNvSpPr txBox="1">
            <a:spLocks/>
          </p:cNvSpPr>
          <p:nvPr/>
        </p:nvSpPr>
        <p:spPr>
          <a:xfrm>
            <a:off x="6754283" y="534987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Kladivo po úderu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Obrázek 6" descr="Obsah obrázku dřevěné, dřevo&#10;&#10;Popis se vygeneroval automaticky.">
            <a:extLst>
              <a:ext uri="{FF2B5EF4-FFF2-40B4-BE49-F238E27FC236}">
                <a16:creationId xmlns:a16="http://schemas.microsoft.com/office/drawing/2014/main" id="{D95C624F-0DE5-4FF0-8D2E-66BF7CC2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603919"/>
            <a:ext cx="4415366" cy="36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2400" dirty="0">
                <a:cs typeface="Calibri"/>
              </a:rPr>
              <a:t>Kladivo, podlaha či podložka, </a:t>
            </a:r>
            <a:r>
              <a:rPr lang="cs-CZ" sz="2400" dirty="0" err="1">
                <a:cs typeface="Calibri"/>
              </a:rPr>
              <a:t>termokamera</a:t>
            </a:r>
            <a:r>
              <a:rPr lang="cs-CZ" sz="2400" dirty="0">
                <a:cs typeface="Calibri"/>
              </a:rPr>
              <a:t>.</a:t>
            </a:r>
            <a:endParaRPr lang="cs-CZ" sz="24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Přeměny kinetické energie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0517B188-7C4A-41B7-83F9-6AB68435EA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2614" y="1991699"/>
            <a:ext cx="3779848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Připravíme si kladivo, kterým opakovaně udeříme do země.</a:t>
            </a:r>
          </a:p>
          <a:p>
            <a:pPr marL="742950" indent="-742950">
              <a:buAutoNum type="arabicPeriod"/>
            </a:pP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 pozorujeme důsledky úderu.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Přeměny kinetické energie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D7AA18F1-2B74-4751-AFCF-F0F4A4372CD7}"/>
              </a:ext>
            </a:extLst>
          </p:cNvPr>
          <p:cNvSpPr txBox="1">
            <a:spLocks/>
          </p:cNvSpPr>
          <p:nvPr/>
        </p:nvSpPr>
        <p:spPr>
          <a:xfrm>
            <a:off x="6754283" y="534987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Kladivo po úderu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5" descr="Obsah obrázku text, světlo, noc&#10;&#10;Popis se vygeneroval automaticky.">
            <a:extLst>
              <a:ext uri="{FF2B5EF4-FFF2-40B4-BE49-F238E27FC236}">
                <a16:creationId xmlns:a16="http://schemas.microsoft.com/office/drawing/2014/main" id="{789D4EAA-EBFA-45AE-859B-575ED44E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551" y="1534407"/>
            <a:ext cx="4627033" cy="37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3" y="1422134"/>
            <a:ext cx="9421203" cy="431619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Tímto pokusem můžeme pozorovat úder kladivem do země. Působíme kinetickou energií, která se po dopadu na plochu přeměňuje na teplo. </a:t>
            </a:r>
            <a:r>
              <a:rPr lang="cs-CZ" sz="2800" dirty="0" err="1">
                <a:cs typeface="Calibri"/>
              </a:rPr>
              <a:t>Termokamerou</a:t>
            </a:r>
            <a:r>
              <a:rPr lang="cs-CZ" sz="2800" dirty="0">
                <a:cs typeface="Calibri"/>
              </a:rPr>
              <a:t> můžeme pozorovat značné </a:t>
            </a:r>
            <a:r>
              <a:rPr lang="cs-CZ" sz="2800">
                <a:cs typeface="Calibri"/>
              </a:rPr>
              <a:t>teplotní rozdíly na </a:t>
            </a:r>
            <a:r>
              <a:rPr lang="cs-CZ" sz="2800" dirty="0">
                <a:cs typeface="Calibri"/>
              </a:rPr>
              <a:t>kladivu.</a:t>
            </a:r>
            <a:endParaRPr lang="cs-CZ" sz="2800" b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Přeměny kinetické energie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</p:spTree>
    <p:extLst>
      <p:ext uri="{BB962C8B-B14F-4D97-AF65-F5344CB8AC3E}">
        <p14:creationId xmlns:p14="http://schemas.microsoft.com/office/powerpoint/2010/main" val="41899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354976"/>
            <a:ext cx="4450702" cy="2502129"/>
          </a:xfrm>
        </p:spPr>
        <p:txBody>
          <a:bodyPr/>
          <a:lstStyle/>
          <a:p>
            <a:r>
              <a:rPr lang="cs-CZ" dirty="0"/>
              <a:t>Energie světelných vln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Pozorování světla žárovky</a:t>
            </a:r>
          </a:p>
          <a:p>
            <a:r>
              <a:rPr lang="cs-CZ" dirty="0"/>
              <a:t>Pozorování světla svíčky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57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Cíle pokusu:</a:t>
            </a:r>
          </a:p>
          <a:p>
            <a:pPr marL="0" indent="0">
              <a:buNone/>
            </a:pPr>
            <a:r>
              <a:rPr lang="cs-CZ" sz="2400" dirty="0">
                <a:cs typeface="Calibri"/>
              </a:rPr>
              <a:t>Zapojení žárovky a pozorování přeměny energie vln na teplo pomocí </a:t>
            </a:r>
            <a:r>
              <a:rPr lang="cs-CZ" sz="2400" dirty="0" err="1">
                <a:cs typeface="Calibri"/>
              </a:rPr>
              <a:t>termokamery</a:t>
            </a:r>
            <a:r>
              <a:rPr lang="cs-CZ" sz="2400" dirty="0">
                <a:cs typeface="Calibri"/>
              </a:rPr>
              <a:t>. Sledování teplot a jejich porovnání.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Energie elektromagnetického vlnění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59825155-54B3-4727-B3B5-EB9CB6FAB897}"/>
              </a:ext>
            </a:extLst>
          </p:cNvPr>
          <p:cNvSpPr txBox="1">
            <a:spLocks/>
          </p:cNvSpPr>
          <p:nvPr/>
        </p:nvSpPr>
        <p:spPr>
          <a:xfrm>
            <a:off x="6327114" y="5086639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Energie proudící v kabelech obvodu</a:t>
            </a:r>
          </a:p>
        </p:txBody>
      </p:sp>
      <p:pic>
        <p:nvPicPr>
          <p:cNvPr id="14" name="Obrázek 5" descr="Obsah obrázku text, ve tmě&#10;&#10;Popis se vygeneroval automaticky.">
            <a:extLst>
              <a:ext uri="{FF2B5EF4-FFF2-40B4-BE49-F238E27FC236}">
                <a16:creationId xmlns:a16="http://schemas.microsoft.com/office/drawing/2014/main" id="{918E1D25-CABA-4CDA-9531-BF72C4E3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314" y="1539831"/>
            <a:ext cx="4002616" cy="34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9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Roztřídění pokusů do skupin: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Reakce objektů při kontaktu s lidským tělem</a:t>
            </a:r>
          </a:p>
          <a:p>
            <a:r>
              <a:rPr lang="cs-CZ" dirty="0"/>
              <a:t>Tepelné izolanty</a:t>
            </a:r>
          </a:p>
          <a:p>
            <a:r>
              <a:rPr lang="cs-CZ" dirty="0"/>
              <a:t>Přeměny kinetické energie</a:t>
            </a:r>
          </a:p>
          <a:p>
            <a:r>
              <a:rPr lang="cs-CZ" dirty="0"/>
              <a:t>Energie elektromagnetického vlnění</a:t>
            </a:r>
          </a:p>
          <a:p>
            <a:r>
              <a:rPr lang="cs-CZ" dirty="0"/>
              <a:t>Rozpouštění soli ve sněhu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335115" y="6189744"/>
            <a:ext cx="6909716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6" name="Obrázek 4" descr="Obsah obrázku text, světlo&#10;&#10;Popis se vygeneroval automaticky.">
            <a:extLst>
              <a:ext uri="{FF2B5EF4-FFF2-40B4-BE49-F238E27FC236}">
                <a16:creationId xmlns:a16="http://schemas.microsoft.com/office/drawing/2014/main" id="{A4668826-28D7-490D-8689-8599B7D6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07" y="1308167"/>
            <a:ext cx="5839699" cy="43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9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2800" dirty="0">
                <a:cs typeface="Calibri"/>
              </a:rPr>
              <a:t>žárovka, baterie, kabely, svíčka, </a:t>
            </a:r>
            <a:r>
              <a:rPr lang="cs-CZ" sz="2800" dirty="0" err="1">
                <a:cs typeface="Calibri"/>
              </a:rPr>
              <a:t>termokamera</a:t>
            </a:r>
            <a:endParaRPr lang="cs-CZ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Energie elektromagnetického vlnění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1B331BDD-8EAA-4EAC-A20D-96444AA18541}"/>
              </a:ext>
            </a:extLst>
          </p:cNvPr>
          <p:cNvSpPr txBox="1">
            <a:spLocks/>
          </p:cNvSpPr>
          <p:nvPr/>
        </p:nvSpPr>
        <p:spPr>
          <a:xfrm>
            <a:off x="6543310" y="51805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Teplota svítící žárovky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5" descr="Obsah obrázku cedule, světlo&#10;&#10;Popis se vygeneroval automaticky.">
            <a:extLst>
              <a:ext uri="{FF2B5EF4-FFF2-40B4-BE49-F238E27FC236}">
                <a16:creationId xmlns:a16="http://schemas.microsoft.com/office/drawing/2014/main" id="{98C390FF-A5E2-49AC-AC44-685E0ADB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94" y="1629818"/>
            <a:ext cx="4764616" cy="35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7875036" cy="4316193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A) Žárovka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Zapojit elektrický obvod (Žárovku s baterkou).</a:t>
            </a:r>
            <a:endParaRPr lang="cs-CZ" sz="2400" dirty="0">
              <a:cs typeface="Calibri" panose="020F0502020204030204"/>
            </a:endParaRP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Pozorovat </a:t>
            </a:r>
            <a:r>
              <a:rPr lang="cs-CZ" sz="2400" dirty="0" err="1">
                <a:solidFill>
                  <a:srgbClr val="000000"/>
                </a:solidFill>
                <a:cs typeface="Calibri" panose="020F0502020204030204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 teplotu žárovky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B) Svíčka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Zapálit svíčku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Pozorovat </a:t>
            </a:r>
            <a:r>
              <a:rPr lang="cs-CZ" sz="2400" dirty="0" err="1">
                <a:solidFill>
                  <a:srgbClr val="000000"/>
                </a:solidFill>
                <a:ea typeface="+mn-lt"/>
                <a:cs typeface="+mn-lt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 teplotu svíčky a její záření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C) Kabely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1.      V zapojeném obvodu z bodu A) pozorovat pomocí </a:t>
            </a:r>
            <a:r>
              <a:rPr lang="cs-CZ" sz="2400" dirty="0" err="1">
                <a:solidFill>
                  <a:srgbClr val="000000"/>
                </a:solidFill>
                <a:cs typeface="Calibri" panose="020F0502020204030204"/>
              </a:rPr>
              <a:t>termokamery</a:t>
            </a: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 teplotu kabelu</a:t>
            </a:r>
            <a:endParaRPr lang="cs-CZ" sz="2400" dirty="0">
              <a:solidFill>
                <a:schemeClr val="accent6">
                  <a:lumMod val="75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Energie elektromagnetického vlnění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</p:spTree>
    <p:extLst>
      <p:ext uri="{BB962C8B-B14F-4D97-AF65-F5344CB8AC3E}">
        <p14:creationId xmlns:p14="http://schemas.microsoft.com/office/powerpoint/2010/main" val="300746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 fontScale="85000" lnSpcReduction="10000"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Po pozorování 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 jsme zjistili, že zdroje světla vysílají vlny a jejich energie se přeměňuje na teplo a zároveň, že svíčka pravděpodobně vyzařuje více v oblasti infračerveného spektra, protože v případě svíčky byla energie vynaložená ve formě tepla mnohem větší. Dalším vlivem bylo také to, že jsme pozorovali sklo žárovky a ne přímo rozžhavené vlákno žárovky.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Zároveň jsme mohli porovnat, že ke zvýšení teploty nedochází jen přímo u žárovky, ale že odpor je kladen i samotným vodičem a tím se zvyšuje teplota vodiče. Na rozdíl od vlákna žárovky je tady úbytek energie způsobený odporem drátu nežádoucí. 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Energie elektromagnetického vlnění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A5ECFE52-99D7-4AC5-B80D-6B2C31CDCA93}"/>
              </a:ext>
            </a:extLst>
          </p:cNvPr>
          <p:cNvSpPr txBox="1">
            <a:spLocks/>
          </p:cNvSpPr>
          <p:nvPr/>
        </p:nvSpPr>
        <p:spPr>
          <a:xfrm>
            <a:off x="6439594" y="538318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Teplota svíčky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5" descr="Obsah obrázku světlo&#10;&#10;Popis se vygeneroval automaticky.">
            <a:extLst>
              <a:ext uri="{FF2B5EF4-FFF2-40B4-BE49-F238E27FC236}">
                <a16:creationId xmlns:a16="http://schemas.microsoft.com/office/drawing/2014/main" id="{7C425896-1C6E-44D3-9674-12265BE77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94" y="1607166"/>
            <a:ext cx="4574115" cy="36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354976"/>
            <a:ext cx="4450702" cy="2502129"/>
          </a:xfrm>
        </p:spPr>
        <p:txBody>
          <a:bodyPr/>
          <a:lstStyle/>
          <a:p>
            <a:r>
              <a:rPr lang="cs-CZ" dirty="0"/>
              <a:t>Rozpuštění soli ve sněhu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Pozorování teploty rozpuštěné soli ve sněhu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91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2400" dirty="0">
                <a:cs typeface="Calibri" panose="020F0502020204030204"/>
              </a:rPr>
              <a:t>Sledování jevu při vmíchávání soli do sněhu.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Vytvoření grafu, na kterém bude zaznamenána snižující se teplota.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Rozpuštění soli ve sněhu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12A13-0A47-4124-B352-649E8CA3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253" y="1422134"/>
            <a:ext cx="5765241" cy="431619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B83A7F8D-C9B1-4D24-8871-3FB8DED7761C}"/>
              </a:ext>
            </a:extLst>
          </p:cNvPr>
          <p:cNvSpPr txBox="1">
            <a:spLocks/>
          </p:cNvSpPr>
          <p:nvPr/>
        </p:nvSpPr>
        <p:spPr>
          <a:xfrm>
            <a:off x="3243161" y="5044157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Míchání sněhu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5" descr="Obsah obrázku rozostření&#10;&#10;Popis se vygeneroval automaticky.">
            <a:extLst>
              <a:ext uri="{FF2B5EF4-FFF2-40B4-BE49-F238E27FC236}">
                <a16:creationId xmlns:a16="http://schemas.microsoft.com/office/drawing/2014/main" id="{F626CF82-F917-46E5-BA35-68F7A41D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24" y="1087610"/>
            <a:ext cx="4309533" cy="3622023"/>
          </a:xfrm>
          <a:prstGeom prst="rect">
            <a:avLst/>
          </a:prstGeom>
        </p:spPr>
      </p:pic>
      <p:pic>
        <p:nvPicPr>
          <p:cNvPr id="10" name="Obrázek 6" descr="Obsah obrázku rozostření&#10;&#10;Popis se vygeneroval automaticky.">
            <a:extLst>
              <a:ext uri="{FF2B5EF4-FFF2-40B4-BE49-F238E27FC236}">
                <a16:creationId xmlns:a16="http://schemas.microsoft.com/office/drawing/2014/main" id="{FF651677-C645-4A37-9034-7B7A9C80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90" y="3981058"/>
            <a:ext cx="3378200" cy="18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2800" dirty="0">
                <a:cs typeface="Calibri"/>
              </a:rPr>
              <a:t>Termoska, sníh, sůl, teploměr, počítač, </a:t>
            </a:r>
            <a:r>
              <a:rPr lang="cs-CZ" sz="2800" dirty="0" err="1">
                <a:cs typeface="Calibri"/>
              </a:rPr>
              <a:t>termokamera</a:t>
            </a:r>
            <a:endParaRPr lang="cs-CZ" sz="28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Rozpuštění soli ve sněhu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8" name="Obrázek 6" descr="Obsah obrázku rozostření&#10;&#10;Popis se vygeneroval automaticky.">
            <a:extLst>
              <a:ext uri="{FF2B5EF4-FFF2-40B4-BE49-F238E27FC236}">
                <a16:creationId xmlns:a16="http://schemas.microsoft.com/office/drawing/2014/main" id="{F9251CDF-2B62-4533-80BD-5EE39B607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7322" y="2014561"/>
            <a:ext cx="4290432" cy="3132091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2B574E52-6A6A-4D66-9E72-5F6F729C4B09}"/>
              </a:ext>
            </a:extLst>
          </p:cNvPr>
          <p:cNvSpPr txBox="1">
            <a:spLocks/>
          </p:cNvSpPr>
          <p:nvPr/>
        </p:nvSpPr>
        <p:spPr>
          <a:xfrm>
            <a:off x="2484042" y="4619666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Náš konečný stav teploty</a:t>
            </a:r>
            <a:endParaRPr lang="cs-CZ" sz="24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3924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Do termosky dáme tající sníh, který má teplotu kolem 0</a:t>
            </a:r>
            <a:r>
              <a:rPr lang="cs-CZ" sz="2400" dirty="0">
                <a:ea typeface="+mn-lt"/>
                <a:cs typeface="+mn-lt"/>
              </a:rPr>
              <a:t>°C .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Přidáme sůl, mícháme a průběžně měříme změnu teploty jak 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, tak i teploměrem.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Rozpuštění soli ve sněhu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8" name="Obrázek 9" descr="Obsah obrázku šálek, káva, interiér, nápoj&#10;&#10;Popis se vygeneroval automaticky.">
            <a:extLst>
              <a:ext uri="{FF2B5EF4-FFF2-40B4-BE49-F238E27FC236}">
                <a16:creationId xmlns:a16="http://schemas.microsoft.com/office/drawing/2014/main" id="{67DF28D0-0EA7-4AD8-9050-DD7D9C4BF0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3641" y="2046867"/>
            <a:ext cx="2457793" cy="3067478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1BAF8F90-FB30-4405-8066-21E4D50B504F}"/>
              </a:ext>
            </a:extLst>
          </p:cNvPr>
          <p:cNvSpPr txBox="1">
            <a:spLocks/>
          </p:cNvSpPr>
          <p:nvPr/>
        </p:nvSpPr>
        <p:spPr>
          <a:xfrm>
            <a:off x="4107225" y="4685249"/>
            <a:ext cx="5181600" cy="186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Termoska se sněhem</a:t>
            </a:r>
            <a:endParaRPr lang="cs-CZ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2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4" y="1422134"/>
            <a:ext cx="5397844" cy="431619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 panose="020F0502020204030204"/>
              </a:rPr>
              <a:t>Při pozorování si můžeme všimnout, že při přidání soli do sněhu, se sníh začne rozpouštět, teplota tuhnutí se sníží, čehož se využívá při solení silnic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Rozpuštění soli ve sněhu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pic>
        <p:nvPicPr>
          <p:cNvPr id="8" name="Obrázek 5" descr="Obsah obrázku tabulka&#10;&#10;Popis se vygeneroval automaticky.">
            <a:extLst>
              <a:ext uri="{FF2B5EF4-FFF2-40B4-BE49-F238E27FC236}">
                <a16:creationId xmlns:a16="http://schemas.microsoft.com/office/drawing/2014/main" id="{60C4C11B-E8DF-4874-972F-727725FCF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360" y="1745673"/>
            <a:ext cx="4832693" cy="2837050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5F42BCF1-DAAA-4D32-B0AF-97C26A3B1AF3}"/>
              </a:ext>
            </a:extLst>
          </p:cNvPr>
          <p:cNvSpPr txBox="1">
            <a:spLocks/>
          </p:cNvSpPr>
          <p:nvPr/>
        </p:nvSpPr>
        <p:spPr>
          <a:xfrm>
            <a:off x="6109906" y="490626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Graf klesající teploty od 0</a:t>
            </a:r>
            <a:r>
              <a:rPr lang="cs-CZ" sz="2400" i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°C po -20°C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93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2271561"/>
            <a:ext cx="6172200" cy="3589489"/>
          </a:xfrm>
        </p:spPr>
        <p:txBody>
          <a:bodyPr/>
          <a:lstStyle/>
          <a:p>
            <a:r>
              <a:rPr lang="cs-CZ" dirty="0" err="1"/>
              <a:t>Prager</a:t>
            </a:r>
            <a:r>
              <a:rPr lang="cs-CZ" dirty="0"/>
              <a:t> Adam</a:t>
            </a:r>
          </a:p>
          <a:p>
            <a:r>
              <a:rPr lang="cs-CZ" dirty="0"/>
              <a:t>Zeman Václav</a:t>
            </a:r>
          </a:p>
          <a:p>
            <a:r>
              <a:rPr lang="cs-CZ" dirty="0" err="1"/>
              <a:t>Prantl</a:t>
            </a:r>
            <a:r>
              <a:rPr lang="cs-CZ" dirty="0"/>
              <a:t> Jan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 zápatí napište název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t>28</a:t>
            </a:fld>
            <a:endParaRPr lang="cs-CZ"/>
          </a:p>
        </p:txBody>
      </p:sp>
      <p:pic>
        <p:nvPicPr>
          <p:cNvPr id="9" name="Obrázek 5" descr="Obsah obrázku text, světlo, noční obloha&#10;&#10;Popis se vygeneroval automaticky.">
            <a:extLst>
              <a:ext uri="{FF2B5EF4-FFF2-40B4-BE49-F238E27FC236}">
                <a16:creationId xmlns:a16="http://schemas.microsoft.com/office/drawing/2014/main" id="{DF1AC92A-2C00-4BB9-A28A-2647BA4A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666" y="3602314"/>
            <a:ext cx="2062296" cy="2216008"/>
          </a:xfrm>
          <a:prstGeom prst="rect">
            <a:avLst/>
          </a:prstGeom>
        </p:spPr>
      </p:pic>
      <p:pic>
        <p:nvPicPr>
          <p:cNvPr id="10" name="Obrázek 6" descr="Obsah obrázku zařízení, měřidlo&#10;&#10;Popis se vygeneroval automaticky.">
            <a:extLst>
              <a:ext uri="{FF2B5EF4-FFF2-40B4-BE49-F238E27FC236}">
                <a16:creationId xmlns:a16="http://schemas.microsoft.com/office/drawing/2014/main" id="{6CDF4B87-B5CA-4083-AEE0-F5C1402CE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852" y="229790"/>
            <a:ext cx="3659924" cy="2953191"/>
          </a:xfrm>
          <a:prstGeom prst="rect">
            <a:avLst/>
          </a:prstGeom>
        </p:spPr>
      </p:pic>
      <p:pic>
        <p:nvPicPr>
          <p:cNvPr id="11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678C048C-133C-4744-89AD-46A777EDA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21" y="229790"/>
            <a:ext cx="3547211" cy="4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0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1688841"/>
            <a:ext cx="4450702" cy="3814183"/>
          </a:xfrm>
        </p:spPr>
        <p:txBody>
          <a:bodyPr/>
          <a:lstStyle/>
          <a:p>
            <a:r>
              <a:rPr lang="cs-CZ" dirty="0"/>
              <a:t>Reakce objektů při kontaktu s lidským tělem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Sezení na židli</a:t>
            </a:r>
          </a:p>
          <a:p>
            <a:r>
              <a:rPr lang="cs-CZ" dirty="0"/>
              <a:t>chození po podlaze</a:t>
            </a:r>
          </a:p>
          <a:p>
            <a:r>
              <a:rPr lang="cs-CZ" dirty="0"/>
              <a:t>psaní na klávesnici</a:t>
            </a:r>
          </a:p>
          <a:p>
            <a:r>
              <a:rPr lang="cs-CZ" dirty="0"/>
              <a:t>položení ruky na stůl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25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b="1" dirty="0">
                <a:solidFill>
                  <a:srgbClr val="4472C4"/>
                </a:solidFill>
              </a:rPr>
              <a:t>Cíl pokusů:</a:t>
            </a:r>
            <a:endParaRPr lang="cs-CZ" sz="2400" dirty="0">
              <a:solidFill>
                <a:srgbClr val="4472C4"/>
              </a:solidFill>
            </a:endParaRPr>
          </a:p>
          <a:p>
            <a:pPr marL="0" lvl="0" indent="0">
              <a:buNone/>
            </a:pPr>
            <a:r>
              <a:rPr lang="cs-CZ" sz="2400" dirty="0">
                <a:solidFill>
                  <a:prstClr val="black"/>
                </a:solidFill>
              </a:rPr>
              <a:t>Pozorování důsledků kontaktu lidského organismu s objekty v místnosti o pokojové teplotě a odůvodnění těchto důsledků.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2BA71D1-89DC-472B-962B-14E384C6F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9" name="Zástupný obsah 36">
            <a:extLst>
              <a:ext uri="{FF2B5EF4-FFF2-40B4-BE49-F238E27FC236}">
                <a16:creationId xmlns:a16="http://schemas.microsoft.com/office/drawing/2014/main" id="{BBE86B21-7B81-4446-AB8C-003FF236C399}"/>
              </a:ext>
            </a:extLst>
          </p:cNvPr>
          <p:cNvSpPr txBox="1">
            <a:spLocks/>
          </p:cNvSpPr>
          <p:nvPr/>
        </p:nvSpPr>
        <p:spPr>
          <a:xfrm>
            <a:off x="5913251" y="4653274"/>
            <a:ext cx="5919244" cy="1695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Pokus: Pozorování zanechané tepelné stopy na židli a porovnáním s židlí, která nepřišla do kontaktu.</a:t>
            </a:r>
          </a:p>
        </p:txBody>
      </p:sp>
      <p:pic>
        <p:nvPicPr>
          <p:cNvPr id="10" name="Obrázek 38" descr="Obsah obrázku podlaha, interiér, židle, nábytek&#10;&#10;Popis se vygeneroval automaticky.">
            <a:extLst>
              <a:ext uri="{FF2B5EF4-FFF2-40B4-BE49-F238E27FC236}">
                <a16:creationId xmlns:a16="http://schemas.microsoft.com/office/drawing/2014/main" id="{CFF01295-042C-4E4E-A0D1-E2865C2D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51" y="1746760"/>
            <a:ext cx="2687999" cy="2906514"/>
          </a:xfrm>
          <a:prstGeom prst="rect">
            <a:avLst/>
          </a:prstGeom>
        </p:spPr>
      </p:pic>
      <p:pic>
        <p:nvPicPr>
          <p:cNvPr id="11" name="Obrázek 6" descr="Obsah obrázku text, cedule, světlo, rozmazané&#10;&#10;Popis se vygeneroval automaticky.">
            <a:extLst>
              <a:ext uri="{FF2B5EF4-FFF2-40B4-BE49-F238E27FC236}">
                <a16:creationId xmlns:a16="http://schemas.microsoft.com/office/drawing/2014/main" id="{E05A1558-FEF1-4C14-B02C-CA13DF98D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551" y="1713873"/>
            <a:ext cx="2564162" cy="2939401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Reakce objektů při kontaktu </a:t>
            </a:r>
            <a:br>
              <a:rPr lang="cs-CZ" sz="4800" b="0" dirty="0">
                <a:solidFill>
                  <a:srgbClr val="ED7D31"/>
                </a:solidFill>
                <a:cs typeface="Calibri Light"/>
              </a:rPr>
            </a:br>
            <a:r>
              <a:rPr lang="cs-CZ" sz="4800" b="0" dirty="0">
                <a:solidFill>
                  <a:srgbClr val="ED7D31"/>
                </a:solidFill>
                <a:cs typeface="Calibri Light"/>
              </a:rPr>
              <a:t>s lidským tělem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</p:spTree>
    <p:extLst>
      <p:ext uri="{BB962C8B-B14F-4D97-AF65-F5344CB8AC3E}">
        <p14:creationId xmlns:p14="http://schemas.microsoft.com/office/powerpoint/2010/main" val="67685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b="1" dirty="0">
                <a:solidFill>
                  <a:schemeClr val="accent1"/>
                </a:solidFill>
                <a:cs typeface="Calibri"/>
              </a:rPr>
              <a:t>Pomůcky- </a:t>
            </a:r>
            <a:r>
              <a:rPr lang="cs-CZ" sz="2800" dirty="0">
                <a:cs typeface="Calibri"/>
              </a:rPr>
              <a:t>Lidské tělo, klávesnice, židle, dřevěná podlaha, stůl, </a:t>
            </a:r>
            <a:r>
              <a:rPr lang="cs-CZ" sz="2800" dirty="0" err="1">
                <a:cs typeface="Calibri"/>
              </a:rPr>
              <a:t>termokamera</a:t>
            </a:r>
            <a:r>
              <a:rPr lang="cs-CZ" sz="2800" dirty="0">
                <a:cs typeface="Calibri"/>
              </a:rPr>
              <a:t>.</a:t>
            </a:r>
            <a:endParaRPr lang="cs-CZ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2BA71D1-89DC-472B-962B-14E384C6F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Reakce objektů při kontaktu </a:t>
            </a:r>
            <a:br>
              <a:rPr lang="cs-CZ" sz="4800" b="0" dirty="0">
                <a:solidFill>
                  <a:srgbClr val="ED7D31"/>
                </a:solidFill>
                <a:cs typeface="Calibri Light"/>
              </a:rPr>
            </a:br>
            <a:r>
              <a:rPr lang="cs-CZ" sz="4800" b="0" dirty="0">
                <a:solidFill>
                  <a:srgbClr val="ED7D31"/>
                </a:solidFill>
                <a:cs typeface="Calibri Light"/>
              </a:rPr>
              <a:t>s lidským tělem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919921C1-0A0C-4AA2-B773-721F502E7619}"/>
              </a:ext>
            </a:extLst>
          </p:cNvPr>
          <p:cNvSpPr txBox="1">
            <a:spLocks/>
          </p:cNvSpPr>
          <p:nvPr/>
        </p:nvSpPr>
        <p:spPr>
          <a:xfrm>
            <a:off x="2493819" y="4977749"/>
            <a:ext cx="5893496" cy="183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Pozorování lidských stop na dřevěné podlaze pomocí </a:t>
            </a:r>
            <a:r>
              <a:rPr lang="cs-CZ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termokamery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</a:t>
            </a:r>
            <a:endParaRPr lang="cs-CZ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Obrázek 5" descr="Obsah obrázku text, cedule&#10;&#10;Popis se vygeneroval automaticky.">
            <a:extLst>
              <a:ext uri="{FF2B5EF4-FFF2-40B4-BE49-F238E27FC236}">
                <a16:creationId xmlns:a16="http://schemas.microsoft.com/office/drawing/2014/main" id="{1B0C6C61-17F2-43AE-B7E9-8DFE5C5D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59" y="3118579"/>
            <a:ext cx="3673678" cy="2699123"/>
          </a:xfrm>
          <a:prstGeom prst="rect">
            <a:avLst/>
          </a:prstGeom>
        </p:spPr>
      </p:pic>
      <p:pic>
        <p:nvPicPr>
          <p:cNvPr id="16" name="Obrázek 9" descr="Obsah obrázku text, světlo, venku, provoz&#10;&#10;Popis se vygeneroval automaticky.">
            <a:extLst>
              <a:ext uri="{FF2B5EF4-FFF2-40B4-BE49-F238E27FC236}">
                <a16:creationId xmlns:a16="http://schemas.microsoft.com/office/drawing/2014/main" id="{5EC931BE-3F91-4FA6-9E61-3D3F0506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31" y="3118579"/>
            <a:ext cx="3297881" cy="18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2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1"/>
                </a:solidFill>
                <a:cs typeface="Calibri"/>
              </a:rPr>
              <a:t>Postup:</a:t>
            </a:r>
            <a:endParaRPr lang="cs-CZ" sz="2400" dirty="0">
              <a:solidFill>
                <a:schemeClr val="accent1"/>
              </a:solidFill>
              <a:cs typeface="Calibri"/>
            </a:endParaRP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Připravíme si objekt, kterého se dotkneme částí našeho těla.</a:t>
            </a: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Následně co nejdříve po odkrytí části těla, vyfotíme </a:t>
            </a:r>
            <a:r>
              <a:rPr lang="cs-CZ" sz="2400" dirty="0" err="1">
                <a:solidFill>
                  <a:srgbClr val="000000"/>
                </a:solidFill>
                <a:ea typeface="+mn-lt"/>
                <a:cs typeface="+mn-lt"/>
              </a:rPr>
              <a:t>termokamerou</a:t>
            </a:r>
            <a:r>
              <a:rPr lang="cs-CZ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daný objekt.</a:t>
            </a:r>
            <a:endParaRPr lang="cs-CZ" sz="2400" dirty="0">
              <a:cs typeface="Calibri" panose="020F0502020204030204"/>
            </a:endParaRPr>
          </a:p>
          <a:p>
            <a:pPr marL="742950" indent="-742950">
              <a:buAutoNum type="arabicPeriod"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Nakonec porovnáváme obrázky.</a:t>
            </a:r>
          </a:p>
          <a:p>
            <a:pPr marL="0" lvl="0" indent="0">
              <a:buNone/>
            </a:pPr>
            <a:endParaRPr lang="cs-CZ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2BA71D1-89DC-472B-962B-14E384C6F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 Reakce objektů při kontaktu </a:t>
            </a:r>
            <a:br>
              <a:rPr lang="cs-CZ" sz="4800" b="0" dirty="0">
                <a:solidFill>
                  <a:srgbClr val="ED7D31"/>
                </a:solidFill>
                <a:cs typeface="Calibri Light"/>
              </a:rPr>
            </a:br>
            <a:r>
              <a:rPr lang="cs-CZ" sz="4800" b="0" dirty="0">
                <a:solidFill>
                  <a:srgbClr val="ED7D31"/>
                </a:solidFill>
                <a:cs typeface="Calibri Light"/>
              </a:rPr>
              <a:t>s lidským tělem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32598021-069E-4FC3-95BA-111AF2725387}"/>
              </a:ext>
            </a:extLst>
          </p:cNvPr>
          <p:cNvSpPr txBox="1">
            <a:spLocks/>
          </p:cNvSpPr>
          <p:nvPr/>
        </p:nvSpPr>
        <p:spPr>
          <a:xfrm>
            <a:off x="6096000" y="4486670"/>
            <a:ext cx="6573433" cy="147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Sledování tepelných stop na klávesnici pomocí </a:t>
            </a:r>
            <a:r>
              <a:rPr lang="cs-CZ" sz="2400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termokamery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.</a:t>
            </a:r>
          </a:p>
        </p:txBody>
      </p:sp>
      <p:pic>
        <p:nvPicPr>
          <p:cNvPr id="15" name="Obrázek 5" descr="Obsah obrázku text, cedule, oranžová&#10;&#10;Popis se vygeneroval automaticky.">
            <a:extLst>
              <a:ext uri="{FF2B5EF4-FFF2-40B4-BE49-F238E27FC236}">
                <a16:creationId xmlns:a16="http://schemas.microsoft.com/office/drawing/2014/main" id="{74D676E0-3250-4366-8BF2-50999003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72" y="1825625"/>
            <a:ext cx="4468282" cy="2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Jelikož je pokojová teplota nižší než teplota člověka, tak při kontaktu s objekty o běžné pokojové teplotě jde na </a:t>
            </a:r>
            <a:r>
              <a:rPr lang="cs-CZ" sz="2400" dirty="0" err="1">
                <a:solidFill>
                  <a:srgbClr val="000000"/>
                </a:solidFill>
                <a:cs typeface="Calibri"/>
              </a:rPr>
              <a:t>termokameře</a:t>
            </a:r>
            <a:r>
              <a:rPr lang="cs-CZ" sz="2400" dirty="0">
                <a:solidFill>
                  <a:srgbClr val="000000"/>
                </a:solidFill>
                <a:cs typeface="Calibri"/>
              </a:rPr>
              <a:t> znatelně vidět rozdíl mezi částmi kde se vytvořila tepelná stopa a kde kontakt neproběhl.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Můžeme tak vypozorovat, zda tudy někdo šel, zda se něčeho dotkl a čeho konkrétně se dotkl.</a:t>
            </a:r>
            <a:endParaRPr lang="cs-CZ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2BA71D1-89DC-472B-962B-14E384C6F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Reakce objektů při kontaktu</a:t>
            </a:r>
            <a:br>
              <a:rPr lang="cs-CZ" sz="4800" b="0" dirty="0">
                <a:solidFill>
                  <a:srgbClr val="ED7D31"/>
                </a:solidFill>
                <a:cs typeface="Calibri Light"/>
              </a:rPr>
            </a:br>
            <a:r>
              <a:rPr lang="cs-CZ" sz="4800" b="0" dirty="0">
                <a:solidFill>
                  <a:srgbClr val="ED7D31"/>
                </a:solidFill>
                <a:cs typeface="Calibri Light"/>
              </a:rPr>
              <a:t> s lidským tělem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5A04810F-DC6D-4B34-BF44-331791099517}"/>
              </a:ext>
            </a:extLst>
          </p:cNvPr>
          <p:cNvSpPr txBox="1">
            <a:spLocks/>
          </p:cNvSpPr>
          <p:nvPr/>
        </p:nvSpPr>
        <p:spPr>
          <a:xfrm>
            <a:off x="5840196" y="4951915"/>
            <a:ext cx="6065353" cy="1389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</a:t>
            </a:r>
            <a:r>
              <a:rPr lang="cs-CZ" sz="2400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Termokamera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zachycuje tepelnou stopu po dotyku ruky se stolem.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Obrázek 5" descr="Obsah obrázku text, cedule&#10;&#10;Popis se vygeneroval automaticky.">
            <a:extLst>
              <a:ext uri="{FF2B5EF4-FFF2-40B4-BE49-F238E27FC236}">
                <a16:creationId xmlns:a16="http://schemas.microsoft.com/office/drawing/2014/main" id="{F0A9B524-66CF-4DB8-AB7D-274438F7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411" y="1825625"/>
            <a:ext cx="3856582" cy="29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6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1354976"/>
            <a:ext cx="4450702" cy="1787235"/>
          </a:xfrm>
        </p:spPr>
        <p:txBody>
          <a:bodyPr/>
          <a:lstStyle/>
          <a:p>
            <a:r>
              <a:rPr lang="cs-CZ" dirty="0"/>
              <a:t>Tepelné izolanty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389563" y="1688841"/>
            <a:ext cx="6365875" cy="40182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Pokusy</a:t>
            </a:r>
          </a:p>
          <a:p>
            <a:r>
              <a:rPr lang="cs-CZ" dirty="0"/>
              <a:t>Porovnání izolace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335115" y="6189744"/>
            <a:ext cx="6705530" cy="365125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71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19A3CAA-49CE-47DF-8CA2-0CF63D2A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3" y="1182018"/>
            <a:ext cx="11400931" cy="4556309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cs typeface="Calibri"/>
              </a:rPr>
              <a:t>Pozorování změny teploty na povrchu různých druhů materiálu a porovnání těchto materiálů jako tepelných izolantů (nebo v opačném případě tepelných vodičů)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79813-F8BE-4AB9-AE6D-5AC17609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11D7-0F09-45BB-BCBD-7ED8F7132185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855C6C2D-4E09-451A-A44C-DF85D7F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" y="365126"/>
            <a:ext cx="11154700" cy="1057008"/>
          </a:xfrm>
        </p:spPr>
        <p:txBody>
          <a:bodyPr>
            <a:noAutofit/>
          </a:bodyPr>
          <a:lstStyle/>
          <a:p>
            <a:pPr algn="ctr"/>
            <a:r>
              <a:rPr lang="cs-CZ" sz="4800" b="0" dirty="0">
                <a:solidFill>
                  <a:srgbClr val="ED7D31"/>
                </a:solidFill>
                <a:cs typeface="Calibri Light"/>
              </a:rPr>
              <a:t>Tepelné izolanty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0A38955A-71E9-49D0-ACD7-CA66936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338" y="6189664"/>
            <a:ext cx="6789564" cy="303212"/>
          </a:xfrm>
        </p:spPr>
        <p:txBody>
          <a:bodyPr/>
          <a:lstStyle/>
          <a:p>
            <a:r>
              <a:rPr lang="cs-CZ" dirty="0"/>
              <a:t>Energetické stopy při tepelném kontaktu a přeměny energie kolem nás</a:t>
            </a:r>
          </a:p>
        </p:txBody>
      </p:sp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03A3BE93-9F4D-4AFD-8463-50ACA3510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564" y="2493818"/>
            <a:ext cx="7351152" cy="922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Porovnání tepelných izolantů.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1.Kov 2.Látka 3. kůže 4. dřevotříska (zleva doprava)</a:t>
            </a:r>
          </a:p>
          <a:p>
            <a:pPr marL="457200" indent="-457200">
              <a:buAutoNum type="arabicPeriod"/>
            </a:pPr>
            <a:endParaRPr lang="cs-CZ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2591224D-2D5E-4501-A149-59A2F132E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1" y="3480854"/>
            <a:ext cx="2743200" cy="2193365"/>
          </a:xfrm>
          <a:prstGeom prst="rect">
            <a:avLst/>
          </a:prstGeom>
        </p:spPr>
      </p:pic>
      <p:pic>
        <p:nvPicPr>
          <p:cNvPr id="16" name="Obrázek 6" descr="Obsah obrázku světlo&#10;&#10;Popis se vygeneroval automaticky.">
            <a:extLst>
              <a:ext uri="{FF2B5EF4-FFF2-40B4-BE49-F238E27FC236}">
                <a16:creationId xmlns:a16="http://schemas.microsoft.com/office/drawing/2014/main" id="{A75BDE94-1F7F-4D17-8573-2663ADC6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107" y="3480854"/>
            <a:ext cx="2690284" cy="2193797"/>
          </a:xfrm>
          <a:prstGeom prst="rect">
            <a:avLst/>
          </a:prstGeom>
        </p:spPr>
      </p:pic>
      <p:pic>
        <p:nvPicPr>
          <p:cNvPr id="17" name="Obrázek 7" descr="Obsah obrázku text, venku, světlo, noční obloha&#10;&#10;Popis se vygeneroval automaticky.">
            <a:extLst>
              <a:ext uri="{FF2B5EF4-FFF2-40B4-BE49-F238E27FC236}">
                <a16:creationId xmlns:a16="http://schemas.microsoft.com/office/drawing/2014/main" id="{7E6C5602-61FE-43A3-8D87-9C7AAF43F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607" y="3482274"/>
            <a:ext cx="2227781" cy="2191945"/>
          </a:xfrm>
          <a:prstGeom prst="rect">
            <a:avLst/>
          </a:prstGeom>
        </p:spPr>
      </p:pic>
      <p:pic>
        <p:nvPicPr>
          <p:cNvPr id="18" name="Obrázek 8" descr="Obsah obrázku hvězda, světlo, noční obloha&#10;&#10;Popis se vygeneroval automaticky.">
            <a:extLst>
              <a:ext uri="{FF2B5EF4-FFF2-40B4-BE49-F238E27FC236}">
                <a16:creationId xmlns:a16="http://schemas.microsoft.com/office/drawing/2014/main" id="{21511CA6-0AD3-453C-AC56-0DA06BC8E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122" y="3486435"/>
            <a:ext cx="2828935" cy="21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5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IR Edu Powerpoint template.pptx" id="{F048F631-88EC-4BE8-B5EB-50603C5C47B4}" vid="{1418A139-796C-4A16-8198-7B13D7894531}"/>
    </a:ext>
  </a:extLst>
</a:theme>
</file>

<file path=ppt/theme/theme2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IR Edu Powerpoint template.pptx" id="{F048F631-88EC-4BE8-B5EB-50603C5C47B4}" vid="{6BEF9A60-7E9B-4D63-A58C-A500376176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1300</Words>
  <Application>Microsoft Office PowerPoint</Application>
  <PresentationFormat>Širokoúhlá obrazovka</PresentationFormat>
  <Paragraphs>178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Covers</vt:lpstr>
      <vt:lpstr>Energetické stopy při tepelném kontaktu a přeměny energie kolem nás</vt:lpstr>
      <vt:lpstr>Roztřídění pokusů do skupin:</vt:lpstr>
      <vt:lpstr>Reakce objektů při kontaktu s lidským tělem</vt:lpstr>
      <vt:lpstr>Reakce objektů při kontaktu  s lidským tělem</vt:lpstr>
      <vt:lpstr>Reakce objektů při kontaktu  s lidským tělem</vt:lpstr>
      <vt:lpstr> Reakce objektů při kontaktu  s lidským tělem</vt:lpstr>
      <vt:lpstr>Reakce objektů při kontaktu  s lidským tělem</vt:lpstr>
      <vt:lpstr>Tepelné izolanty</vt:lpstr>
      <vt:lpstr>Tepelné izolanty</vt:lpstr>
      <vt:lpstr>Tepelné izolanty</vt:lpstr>
      <vt:lpstr>Tepelné izolanty</vt:lpstr>
      <vt:lpstr>Tepelné izolanty</vt:lpstr>
      <vt:lpstr>Přeměny kinetické energie</vt:lpstr>
      <vt:lpstr>Přeměny kinetické energie</vt:lpstr>
      <vt:lpstr>Přeměny kinetické energie</vt:lpstr>
      <vt:lpstr>Přeměny kinetické energie</vt:lpstr>
      <vt:lpstr>Přeměny kinetické energie</vt:lpstr>
      <vt:lpstr>Energie světelných vln</vt:lpstr>
      <vt:lpstr>Energie elektromagnetického vlnění</vt:lpstr>
      <vt:lpstr>Energie elektromagnetického vlnění</vt:lpstr>
      <vt:lpstr>Energie elektromagnetického vlnění</vt:lpstr>
      <vt:lpstr>Energie elektromagnetického vlnění</vt:lpstr>
      <vt:lpstr>Rozpuštění soli ve sněhu</vt:lpstr>
      <vt:lpstr>Rozpuštění soli ve sněhu</vt:lpstr>
      <vt:lpstr>Rozpuštění soli ve sněhu</vt:lpstr>
      <vt:lpstr>Rozpuštění soli ve sněhu</vt:lpstr>
      <vt:lpstr>Rozpuštění soli ve sněhu</vt:lpstr>
      <vt:lpstr>Děkujeme 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Jan Jáchim</dc:creator>
  <cp:lastModifiedBy>Lucie Hrůšová</cp:lastModifiedBy>
  <cp:revision>16</cp:revision>
  <dcterms:created xsi:type="dcterms:W3CDTF">2022-08-23T14:10:27Z</dcterms:created>
  <dcterms:modified xsi:type="dcterms:W3CDTF">2023-05-30T14:25:09Z</dcterms:modified>
</cp:coreProperties>
</file>