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5" r:id="rId4"/>
    <p:sldId id="257" r:id="rId5"/>
    <p:sldId id="258" r:id="rId6"/>
    <p:sldId id="259" r:id="rId7"/>
    <p:sldId id="260" r:id="rId8"/>
    <p:sldId id="279" r:id="rId9"/>
    <p:sldId id="261" r:id="rId10"/>
    <p:sldId id="262" r:id="rId11"/>
    <p:sldId id="263" r:id="rId12"/>
    <p:sldId id="264" r:id="rId13"/>
    <p:sldId id="280" r:id="rId14"/>
    <p:sldId id="265" r:id="rId15"/>
    <p:sldId id="266" r:id="rId16"/>
    <p:sldId id="267" r:id="rId17"/>
    <p:sldId id="268" r:id="rId18"/>
    <p:sldId id="281" r:id="rId19"/>
    <p:sldId id="269" r:id="rId20"/>
    <p:sldId id="270" r:id="rId21"/>
    <p:sldId id="271" r:id="rId22"/>
    <p:sldId id="272" r:id="rId23"/>
    <p:sldId id="28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68FCE-B600-670D-1B1B-B71309C86E3F}" v="13" dt="2023-03-28T19:25:28.486"/>
    <p1510:client id="{BAC2A2E3-EA0F-89F5-E15E-F19E14CBBB43}" v="25" dt="2023-03-28T17:59:25.135"/>
    <p1510:client id="{75FB83B6-44DE-607A-0228-A93AC69F3181}" v="3" dt="2023-03-28T17:57:24.986"/>
    <p1510:client id="{CBFE237B-C376-56F4-54FE-E4854FF11F1C}" v="4118" dt="2023-03-30T20:30:08.977"/>
    <p1510:client id="{7632C879-1A24-4BDE-AC4C-C11B31D3A3E2}" v="60" dt="2023-03-28T17:56:27.695"/>
    <p1510:client id="{F1965E08-A9AA-A893-7074-32E0F8F66D23}" v="339" dt="2023-03-31T11:52:46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" y="-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světlo&#10;&#10;Popis se vygeneroval automaticky.">
            <a:extLst>
              <a:ext uri="{FF2B5EF4-FFF2-40B4-BE49-F238E27FC236}">
                <a16:creationId xmlns:a16="http://schemas.microsoft.com/office/drawing/2014/main" id="{DE3634A2-2DE9-B32A-B402-EA299A037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197" y="-73152"/>
            <a:ext cx="14310186" cy="107646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9260" y="858372"/>
            <a:ext cx="6411636" cy="23876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 err="1">
                <a:solidFill>
                  <a:schemeClr val="bg1"/>
                </a:solidFill>
                <a:cs typeface="Calibri Light"/>
              </a:rPr>
              <a:t>Termokamery</a:t>
            </a:r>
            <a:br>
              <a:rPr lang="cs-CZ" sz="6600" b="1" dirty="0">
                <a:solidFill>
                  <a:schemeClr val="bg1"/>
                </a:solidFill>
                <a:cs typeface="Calibri Light"/>
              </a:rPr>
            </a:br>
            <a:r>
              <a:rPr lang="cs-CZ" sz="3200" b="1" dirty="0">
                <a:solidFill>
                  <a:schemeClr val="bg1"/>
                </a:solidFill>
                <a:cs typeface="Calibri Light"/>
              </a:rPr>
              <a:t>Energetické stopy při tepelném kontaktu a přeměny energie kolem nás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521206" y="351618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i="1" dirty="0" err="1">
                <a:solidFill>
                  <a:schemeClr val="bg1"/>
                </a:solidFill>
                <a:cs typeface="Calibri"/>
              </a:rPr>
              <a:t>Prager</a:t>
            </a:r>
            <a:r>
              <a:rPr lang="cs-CZ" i="1" dirty="0">
                <a:solidFill>
                  <a:schemeClr val="bg1"/>
                </a:solidFill>
                <a:cs typeface="Calibri"/>
              </a:rPr>
              <a:t> Adam, Zeman Václav, </a:t>
            </a:r>
            <a:r>
              <a:rPr lang="cs-CZ" i="1" dirty="0" err="1">
                <a:solidFill>
                  <a:schemeClr val="bg1"/>
                </a:solidFill>
                <a:cs typeface="Calibri"/>
              </a:rPr>
              <a:t>Prantl</a:t>
            </a:r>
            <a:r>
              <a:rPr lang="cs-CZ" i="1" dirty="0">
                <a:solidFill>
                  <a:schemeClr val="bg1"/>
                </a:solidFill>
                <a:cs typeface="Calibri"/>
              </a:rPr>
              <a:t> Jan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CC1EA-DCAA-9228-6430-3E032F48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000" b="1" dirty="0">
                <a:solidFill>
                  <a:schemeClr val="accent2"/>
                </a:solidFill>
                <a:ea typeface="+mj-lt"/>
                <a:cs typeface="+mj-lt"/>
              </a:rPr>
              <a:t>Tepelné izolanty</a:t>
            </a:r>
            <a:endParaRPr lang="cs-CZ" sz="50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E68C5-DD1E-0879-BBF4-FC896552F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7" y="1328208"/>
            <a:ext cx="1320376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3600" dirty="0">
                <a:cs typeface="Calibri"/>
              </a:rPr>
              <a:t>kádinky s horkou vodou, dřevo, sklo, látku, kov, kůže, termokamera.</a:t>
            </a:r>
            <a:endParaRPr lang="cs-CZ" sz="3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0AB918-4239-FFC4-A283-C5AF953FC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4534" y="2905125"/>
            <a:ext cx="32871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Materiály, na kterých jsou položeny kádinky s horkou vodou o teplotě cca 80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°C.</a:t>
            </a: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A9E20F0A-D1D2-3DC8-DBCF-405BAF84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991" y="2649251"/>
            <a:ext cx="3573665" cy="4149986"/>
          </a:xfrm>
          <a:prstGeom prst="rect">
            <a:avLst/>
          </a:prstGeom>
        </p:spPr>
      </p:pic>
      <p:pic>
        <p:nvPicPr>
          <p:cNvPr id="5" name="Obrázek 5" descr="Obsah obrázku text, venku, světlo, obloha&#10;&#10;Popis se vygeneroval automaticky.">
            <a:extLst>
              <a:ext uri="{FF2B5EF4-FFF2-40B4-BE49-F238E27FC236}">
                <a16:creationId xmlns:a16="http://schemas.microsoft.com/office/drawing/2014/main" id="{817E89F5-6BA9-60B1-03DF-2FFBCC786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50" y="2649251"/>
            <a:ext cx="3748615" cy="41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5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AA59B-6B1B-D78C-D9C0-9E3DEB3E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cs typeface="Calibri Light"/>
              </a:rPr>
              <a:t>Tepelné izolanty</a:t>
            </a:r>
            <a:endParaRPr lang="cs-CZ" sz="50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1876B4-A366-762D-D7A3-3267D543E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534" y="1698625"/>
            <a:ext cx="1187026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Postup: </a:t>
            </a:r>
          </a:p>
          <a:p>
            <a:pPr marL="742950" indent="-742950">
              <a:buAutoNum type="arabicPeriod"/>
            </a:pPr>
            <a:r>
              <a:rPr lang="cs-CZ" sz="3600" dirty="0">
                <a:cs typeface="Calibri"/>
              </a:rPr>
              <a:t>Nejprve si do kádinek nalejeme vodu o teplotě cca 80</a:t>
            </a:r>
            <a:r>
              <a:rPr lang="cs-CZ" sz="3600" dirty="0">
                <a:ea typeface="+mn-lt"/>
                <a:cs typeface="+mn-lt"/>
              </a:rPr>
              <a:t>°C</a:t>
            </a:r>
            <a:r>
              <a:rPr lang="cs-CZ" sz="3600" dirty="0">
                <a:cs typeface="Calibri"/>
              </a:rPr>
              <a:t>.</a:t>
            </a:r>
            <a:endParaRPr lang="cs-CZ" sz="3600" b="1" dirty="0">
              <a:solidFill>
                <a:srgbClr val="4472C4"/>
              </a:solidFill>
              <a:cs typeface="Calibri"/>
            </a:endParaRP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Poté položíme kádinky na materiály a ponecháme po dobu jedné minuty.</a:t>
            </a: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Nakonec odstraníme kádinky z daných materiálů a pozorujeme jaké tepelné stopy na nich zůstaly. Čím výraznější tepelná stopa, tím je materiál lepší tepelný izolant.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BF6EF6-7DBA-2F63-3147-D0BEB70F2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1700" y="6672791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1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73613-9250-2A6E-A5E1-D29E29C3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ea typeface="+mj-lt"/>
                <a:cs typeface="+mj-lt"/>
              </a:rPr>
              <a:t>Tepelné izolanty</a:t>
            </a:r>
            <a:endParaRPr lang="cs-CZ" sz="50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F69FA-9542-76FF-9D99-3017903E8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368" y="2132542"/>
            <a:ext cx="10928348" cy="37000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Z pokusu jsme vypozorovali, že u látek jako je dřevo, kůže a sklo zůstává větší tepelná stopa, což znamená, že jsou lepšími tepelnými izolanty.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Oproti tomu u kovů vidíme výrazně nižší tepelnou stopu, protože to jsou sice špatné tepelné izolanty, ale zato velice dobré tepelné vodiče. Tudíž velkou část tepla odvedly a teplotní rozdíl mezi místem, kde jsme kov zahřívali a okolím, byl menší. </a:t>
            </a:r>
          </a:p>
        </p:txBody>
      </p:sp>
      <p:pic>
        <p:nvPicPr>
          <p:cNvPr id="8" name="Obrázek 8" descr="Obsah obrázku text, světlo&#10;&#10;Popis se vygeneroval automaticky.">
            <a:extLst>
              <a:ext uri="{FF2B5EF4-FFF2-40B4-BE49-F238E27FC236}">
                <a16:creationId xmlns:a16="http://schemas.microsoft.com/office/drawing/2014/main" id="{7C1AECC8-4D55-CBB4-1800-C6EC545AC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51283" y="182094"/>
            <a:ext cx="3382433" cy="2071568"/>
          </a:xfrm>
        </p:spPr>
      </p:pic>
    </p:spTree>
    <p:extLst>
      <p:ext uri="{BB962C8B-B14F-4D97-AF65-F5344CB8AC3E}">
        <p14:creationId xmlns:p14="http://schemas.microsoft.com/office/powerpoint/2010/main" val="182824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496AE5-1228-2AB7-D3ED-248282F45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809" y="1205350"/>
            <a:ext cx="6596245" cy="3268520"/>
          </a:xfrm>
        </p:spPr>
        <p:txBody>
          <a:bodyPr>
            <a:normAutofit/>
          </a:bodyPr>
          <a:lstStyle/>
          <a:p>
            <a:r>
              <a:rPr lang="cs-CZ" sz="5000" b="1" dirty="0">
                <a:solidFill>
                  <a:schemeClr val="bg1"/>
                </a:solidFill>
                <a:ea typeface="+mj-lt"/>
                <a:cs typeface="+mj-lt"/>
              </a:rPr>
              <a:t>Přeměny kinetické energie</a:t>
            </a:r>
            <a:endParaRPr lang="cs-CZ" sz="5000" dirty="0">
              <a:solidFill>
                <a:schemeClr val="bg1"/>
              </a:solidFill>
              <a:ea typeface="+mj-lt"/>
              <a:cs typeface="+mj-lt"/>
            </a:endParaRPr>
          </a:p>
          <a:p>
            <a:pPr algn="r"/>
            <a:endParaRPr lang="cs-CZ" sz="48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99A583-30B9-D94D-0F9B-664D8CEB6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  <a:cs typeface="Calibri"/>
              </a:rPr>
              <a:t>Pokusy- Úder kladivem do země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FD79D-00B1-433F-ED04-3EDFD743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cs typeface="Calibri Light"/>
              </a:rPr>
              <a:t>Přeměny kinetické energie</a:t>
            </a:r>
            <a:endParaRPr lang="cs-CZ" sz="5000" b="1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29D744-2E66-2D82-BB2F-2AFC4AFDF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867" y="1603375"/>
            <a:ext cx="62187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Pozorování přeměny kinetické energie na teplo při úderu kladivem pomocí </a:t>
            </a:r>
            <a:r>
              <a:rPr lang="cs-CZ" sz="3600" dirty="0" err="1">
                <a:solidFill>
                  <a:srgbClr val="000000"/>
                </a:solidFill>
                <a:cs typeface="Calibri"/>
              </a:rPr>
              <a:t>termokamery</a:t>
            </a:r>
            <a:r>
              <a:rPr lang="cs-CZ" sz="3600" dirty="0">
                <a:solidFill>
                  <a:srgbClr val="000000"/>
                </a:solidFill>
                <a:cs typeface="Calibri"/>
              </a:rPr>
              <a:t>. Sledování jejích důsledků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11213A-A76E-FB1E-A54A-D00E979E5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4283" y="534987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Kladivo po úderu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Obrázek 6" descr="Obsah obrázku dřevěné, dřevo&#10;&#10;Popis se vygeneroval automaticky.">
            <a:extLst>
              <a:ext uri="{FF2B5EF4-FFF2-40B4-BE49-F238E27FC236}">
                <a16:creationId xmlns:a16="http://schemas.microsoft.com/office/drawing/2014/main" id="{F3F7B712-0E85-03CB-EB8C-522E2F61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1603919"/>
            <a:ext cx="4415366" cy="36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7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D567B-A864-E7C0-CF08-D1FA5FD2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ea typeface="+mj-lt"/>
                <a:cs typeface="+mj-lt"/>
              </a:rPr>
              <a:t>Přeměny kinetické energie</a:t>
            </a:r>
            <a:endParaRPr lang="cs-CZ" sz="50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09C21-586D-F12A-751D-D8FE41C47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533" y="1561042"/>
            <a:ext cx="114681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3600" dirty="0">
                <a:cs typeface="Calibri"/>
              </a:rPr>
              <a:t>Kladivo, podlaha či podložka, </a:t>
            </a:r>
            <a:r>
              <a:rPr lang="cs-CZ" sz="3600" dirty="0" err="1">
                <a:cs typeface="Calibri"/>
              </a:rPr>
              <a:t>termokamera</a:t>
            </a:r>
            <a:r>
              <a:rPr lang="cs-CZ" sz="3600" dirty="0">
                <a:cs typeface="Calibri"/>
              </a:rPr>
              <a:t>.</a:t>
            </a:r>
            <a:endParaRPr lang="cs-CZ" sz="3600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F9D9667D-48CA-0EF7-24F6-35E36BBC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2466361"/>
            <a:ext cx="4775200" cy="40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009FF-E6AB-110F-E0DA-6E8DD24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ea typeface="+mj-lt"/>
                <a:cs typeface="+mj-lt"/>
              </a:rPr>
              <a:t>Přeměny kinetické energie</a:t>
            </a:r>
            <a:endParaRPr lang="cs-CZ" sz="50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F9BE4D-3357-9551-75A8-18699BA18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708"/>
            <a:ext cx="60811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Postup:</a:t>
            </a: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Připravíme si kladivo, kterým udeříme do země.</a:t>
            </a:r>
          </a:p>
          <a:p>
            <a:pPr marL="742950" indent="-742950">
              <a:buAutoNum type="arabicPeriod"/>
            </a:pPr>
            <a:r>
              <a:rPr lang="cs-CZ" sz="3600" dirty="0" err="1">
                <a:solidFill>
                  <a:srgbClr val="000000"/>
                </a:solidFill>
                <a:cs typeface="Calibri"/>
              </a:rPr>
              <a:t>Termokamerou</a:t>
            </a:r>
            <a:r>
              <a:rPr lang="cs-CZ" sz="3600" dirty="0">
                <a:solidFill>
                  <a:srgbClr val="000000"/>
                </a:solidFill>
                <a:cs typeface="Calibri"/>
              </a:rPr>
              <a:t> pozorujeme důsledky úderu.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BF098C-4E02-F506-F331-19F7B834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8283" y="6270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.</a:t>
            </a:r>
            <a:endParaRPr lang="cs-CZ" dirty="0"/>
          </a:p>
        </p:txBody>
      </p:sp>
      <p:pic>
        <p:nvPicPr>
          <p:cNvPr id="5" name="Obrázek 5" descr="Obsah obrázku text, světlo, noc&#10;&#10;Popis se vygeneroval automaticky.">
            <a:extLst>
              <a:ext uri="{FF2B5EF4-FFF2-40B4-BE49-F238E27FC236}">
                <a16:creationId xmlns:a16="http://schemas.microsoft.com/office/drawing/2014/main" id="{3E26FD32-5AD3-23BA-1635-77A61E06A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816" y="1453998"/>
            <a:ext cx="4627033" cy="37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9057E-33E9-08C2-E932-CF70A786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accent2"/>
                </a:solidFill>
                <a:cs typeface="Calibri Light"/>
              </a:rPr>
              <a:t>Přeměny kinetické energie</a:t>
            </a:r>
            <a:endParaRPr lang="cs-CZ" dirty="0">
              <a:solidFill>
                <a:schemeClr val="accent2"/>
              </a:solidFill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3AFD34-841E-AA2D-F4CA-CB281229C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450" y="1698625"/>
            <a:ext cx="11055349" cy="43407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3600" dirty="0">
                <a:cs typeface="Calibri"/>
              </a:rPr>
              <a:t>Tímto pokusem můžeme pozorovat úder kladivem do země. Působíme kinetickou energií, která se po dopadu na plochu přeměňuje na teplo. </a:t>
            </a:r>
            <a:r>
              <a:rPr lang="cs-CZ" sz="3600" dirty="0" err="1">
                <a:cs typeface="Calibri"/>
              </a:rPr>
              <a:t>Termokamerou</a:t>
            </a:r>
            <a:r>
              <a:rPr lang="cs-CZ" sz="3600" dirty="0">
                <a:cs typeface="Calibri"/>
              </a:rPr>
              <a:t> můžeme pozorovat značné teplotní rozdíly, jak na ploše do které jsme udeřili tak i na kladivu.</a:t>
            </a:r>
            <a:endParaRPr lang="cs-CZ" sz="36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A100BF-3CF1-5329-D0A2-75A448582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700" y="63341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76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9575C7-C5AD-DC35-2B42-2213DAE71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3089" y="799277"/>
            <a:ext cx="6596245" cy="3268520"/>
          </a:xfrm>
        </p:spPr>
        <p:txBody>
          <a:bodyPr>
            <a:normAutofit/>
          </a:bodyPr>
          <a:lstStyle/>
          <a:p>
            <a:r>
              <a:rPr lang="cs-CZ" sz="5000" b="1" dirty="0">
                <a:solidFill>
                  <a:schemeClr val="bg1"/>
                </a:solidFill>
                <a:ea typeface="+mj-lt"/>
                <a:cs typeface="+mj-lt"/>
              </a:rPr>
              <a:t>Energie světelných vln</a:t>
            </a:r>
            <a:endParaRPr lang="cs-CZ" dirty="0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0F160D-731A-C880-69D8-2633FFEFD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  <a:cs typeface="Calibri"/>
              </a:rPr>
              <a:t>Pokusy- Pozorování světla žárovky, Pozorování světla svíčky</a:t>
            </a:r>
            <a:endParaRPr lang="cs-CZ" dirty="0">
              <a:cs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8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1FE2-EEC6-23A8-630F-ACDDD60F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cs typeface="Calibri Light"/>
              </a:rPr>
              <a:t>Energie světelných vln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75335-A1CF-45DE-8748-0A291EEC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98625"/>
            <a:ext cx="7171267" cy="43407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3600" dirty="0">
                <a:cs typeface="Calibri"/>
              </a:rPr>
              <a:t>Zapojení žárovky a pozorování přeměny energie vln na teplo pomocí </a:t>
            </a:r>
            <a:r>
              <a:rPr lang="cs-CZ" sz="3600" dirty="0" err="1">
                <a:cs typeface="Calibri"/>
              </a:rPr>
              <a:t>termokamery</a:t>
            </a:r>
            <a:r>
              <a:rPr lang="cs-CZ" sz="3600" dirty="0">
                <a:cs typeface="Calibri"/>
              </a:rPr>
              <a:t>. Sledování teplot a jejich porovnání.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ED92AC-430C-E9F9-2445-673C5E802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9950" y="458787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Energie proudící v kabelech obvodu</a:t>
            </a:r>
          </a:p>
        </p:txBody>
      </p:sp>
      <p:pic>
        <p:nvPicPr>
          <p:cNvPr id="5" name="Obrázek 5" descr="Obsah obrázku text, ve tmě&#10;&#10;Popis se vygeneroval automaticky.">
            <a:extLst>
              <a:ext uri="{FF2B5EF4-FFF2-40B4-BE49-F238E27FC236}">
                <a16:creationId xmlns:a16="http://schemas.microsoft.com/office/drawing/2014/main" id="{7A4F44E5-443B-56E3-C791-D3D2FC90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50" y="1041067"/>
            <a:ext cx="4002616" cy="34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8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D97AFF-B499-B5D7-6A50-C6E92CE65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364" y="1205350"/>
            <a:ext cx="8548111" cy="1289275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FFFFFF"/>
                </a:solidFill>
                <a:ea typeface="+mj-lt"/>
                <a:cs typeface="+mj-lt"/>
              </a:rPr>
              <a:t>Roztřídění pokusů do skupin:</a:t>
            </a:r>
            <a:endParaRPr lang="cs-CZ" sz="4800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BFABD-8B3D-5865-1D7C-4BBF57EAD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51" y="2956264"/>
            <a:ext cx="8185586" cy="2986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  <a:cs typeface="Calibri"/>
              </a:rPr>
              <a:t>Reakce objektů při kontaktu s lidským tělem</a:t>
            </a:r>
          </a:p>
          <a:p>
            <a:pPr algn="l"/>
            <a:r>
              <a:rPr lang="cs-CZ" dirty="0">
                <a:solidFill>
                  <a:srgbClr val="FFFFFF"/>
                </a:solidFill>
                <a:cs typeface="Calibri"/>
              </a:rPr>
              <a:t>Tepelné izolanty</a:t>
            </a:r>
          </a:p>
          <a:p>
            <a:pPr algn="l"/>
            <a:r>
              <a:rPr lang="cs-CZ" dirty="0">
                <a:solidFill>
                  <a:srgbClr val="FFFFFF"/>
                </a:solidFill>
                <a:cs typeface="Calibri"/>
              </a:rPr>
              <a:t>Přeměny kinetické energie</a:t>
            </a:r>
          </a:p>
          <a:p>
            <a:pPr algn="l"/>
            <a:r>
              <a:rPr lang="cs-CZ" dirty="0">
                <a:solidFill>
                  <a:srgbClr val="FFFFFF"/>
                </a:solidFill>
                <a:cs typeface="Calibri"/>
              </a:rPr>
              <a:t>Energie světelných vln</a:t>
            </a:r>
          </a:p>
          <a:p>
            <a:pPr algn="l"/>
            <a:r>
              <a:rPr lang="cs-CZ" dirty="0">
                <a:solidFill>
                  <a:srgbClr val="FFFFFF"/>
                </a:solidFill>
                <a:cs typeface="Calibri"/>
              </a:rPr>
              <a:t>Rozpouštění soli ve sněhu</a:t>
            </a:r>
          </a:p>
          <a:p>
            <a:pPr algn="l"/>
            <a:endParaRPr lang="cs-CZ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08F519-ECAF-1B15-B77A-6F9B34B7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ea typeface="+mj-lt"/>
                <a:cs typeface="+mj-lt"/>
              </a:rPr>
              <a:t>Energie světelných vln</a:t>
            </a:r>
            <a:endParaRPr lang="cs-CZ" sz="50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5B9F3-4EEB-1907-2513-DC74D4740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1929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3600" dirty="0">
                <a:cs typeface="Calibri"/>
              </a:rPr>
              <a:t>žárovka, baterie, kabely, svíčka, termokamera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09C813-1DDA-6397-0DA8-4A8826038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8033" y="6006042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Teplota svítící žárovky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ázek 5" descr="Obsah obrázku cedule, světlo&#10;&#10;Popis se vygeneroval automaticky.">
            <a:extLst>
              <a:ext uri="{FF2B5EF4-FFF2-40B4-BE49-F238E27FC236}">
                <a16:creationId xmlns:a16="http://schemas.microsoft.com/office/drawing/2014/main" id="{B445E5D9-8DAF-B59F-0906-D3C1C093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7" y="2455318"/>
            <a:ext cx="4764616" cy="35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5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E535B-8EF8-EC2B-BF7B-254C2AFC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  <a:ea typeface="+mj-lt"/>
                <a:cs typeface="+mj-lt"/>
              </a:rPr>
              <a:t>Energie světelných vln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F02CB0-21DB-0411-3412-3DFF0CCDF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283" y="1317625"/>
            <a:ext cx="10462683" cy="54096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Postup:</a:t>
            </a:r>
          </a:p>
          <a:p>
            <a:pPr marL="0" indent="0">
              <a:buNone/>
            </a:pPr>
            <a:r>
              <a:rPr lang="cs-CZ" sz="3600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A) Žárovka</a:t>
            </a:r>
            <a:endParaRPr lang="cs-CZ" dirty="0">
              <a:solidFill>
                <a:schemeClr val="accent6">
                  <a:lumMod val="75000"/>
                </a:schemeClr>
              </a:solidFill>
              <a:cs typeface="Calibri" panose="020F0502020204030204"/>
            </a:endParaRP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 panose="020F0502020204030204"/>
              </a:rPr>
              <a:t>Zapojit elektrický obvod (Žárovku s baterkou).</a:t>
            </a:r>
            <a:endParaRPr lang="cs-CZ" dirty="0">
              <a:cs typeface="Calibri" panose="020F0502020204030204"/>
            </a:endParaRP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 panose="020F0502020204030204"/>
              </a:rPr>
              <a:t>Pozorovat termokamerou teplotu žárovky</a:t>
            </a:r>
          </a:p>
          <a:p>
            <a:pPr marL="0" indent="0">
              <a:buNone/>
            </a:pPr>
            <a:endParaRPr lang="cs-CZ" sz="36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cs-CZ" sz="3600" dirty="0">
                <a:solidFill>
                  <a:schemeClr val="accent6">
                    <a:lumMod val="75000"/>
                  </a:schemeClr>
                </a:solidFill>
                <a:cs typeface="Calibri" panose="020F0502020204030204"/>
              </a:rPr>
              <a:t>B) Svíčka</a:t>
            </a: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 panose="020F0502020204030204"/>
              </a:rPr>
              <a:t>Zapálit svíčku</a:t>
            </a: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ea typeface="+mn-lt"/>
                <a:cs typeface="+mn-lt"/>
              </a:rPr>
              <a:t>Pozorovat termokamerou teplotu svíčky a její záření</a:t>
            </a:r>
            <a:endParaRPr lang="en-US" sz="3600" dirty="0">
              <a:ea typeface="+mn-lt"/>
              <a:cs typeface="+mn-lt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9F2139-75E7-6010-821C-86F1B3CA9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3283" y="2566459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cs typeface="Calibri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247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012AA-471D-FE34-EB35-72428D03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cs typeface="Calibri Light"/>
              </a:rPr>
              <a:t>Energie světelných vln</a:t>
            </a:r>
            <a:endParaRPr lang="cs-CZ" sz="50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475DA0-0047-3BC6-0BC0-37ECD351E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7" y="1529292"/>
            <a:ext cx="6402917" cy="41435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Po pozorování termokamerou jsme zjistili, že světlo vydává vlny a jejich energie se přeměňuje na teplo. </a:t>
            </a:r>
            <a:br>
              <a:rPr lang="cs-CZ" sz="3600" dirty="0">
                <a:solidFill>
                  <a:srgbClr val="000000"/>
                </a:solidFill>
                <a:cs typeface="Calibri"/>
              </a:rPr>
            </a:br>
            <a:r>
              <a:rPr lang="cs-CZ" sz="3600" dirty="0">
                <a:solidFill>
                  <a:srgbClr val="000000"/>
                </a:solidFill>
                <a:cs typeface="Calibri"/>
              </a:rPr>
              <a:t>V případě svíčky byla energie vynaložená ve formě tepla mnohem větší.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AB6F22-D832-23BC-5A56-3CCBC9341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4784" y="4820710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Teplota svíčky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ázek 5" descr="Obsah obrázku světlo&#10;&#10;Popis se vygeneroval automaticky.">
            <a:extLst>
              <a:ext uri="{FF2B5EF4-FFF2-40B4-BE49-F238E27FC236}">
                <a16:creationId xmlns:a16="http://schemas.microsoft.com/office/drawing/2014/main" id="{C5BC477B-ADD0-7F1B-BE61-F980545DC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233" y="1130916"/>
            <a:ext cx="4574115" cy="36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09B3B1-A2F5-1AA8-7E05-D2FD27424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cs-CZ" sz="4800" b="1" dirty="0">
                <a:solidFill>
                  <a:srgbClr val="FFFFFF"/>
                </a:solidFill>
                <a:ea typeface="+mj-lt"/>
                <a:cs typeface="+mj-lt"/>
              </a:rPr>
              <a:t>Rozpuštění soli ve sněhu</a:t>
            </a:r>
            <a:endParaRPr lang="cs-CZ" sz="4800" dirty="0">
              <a:solidFill>
                <a:srgbClr val="FFFFFF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C0EB53-689F-0FE1-E69E-FBD32C6A2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  <a:cs typeface="Calibri"/>
              </a:rPr>
              <a:t>Pokusy- Pozorování rozpuštěné soli ve sněhu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B1A52-5866-B679-16F5-D229C5A8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cs typeface="Calibri Light"/>
              </a:rPr>
              <a:t>Rozpuštění soli ve sněhu</a:t>
            </a:r>
            <a:endParaRPr lang="cs-CZ" sz="5000" b="1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D6526-6BA2-E948-76CB-73033FBA2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783" y="1582208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3600" dirty="0">
                <a:cs typeface="Calibri" panose="020F0502020204030204"/>
              </a:rPr>
              <a:t>Sledování jevu při vmíchávání soli do sněhu.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000000"/>
                </a:solidFill>
                <a:cs typeface="Calibri" panose="020F0502020204030204"/>
              </a:rPr>
              <a:t>Vytvoření grafu, na kterém bude zaznamenána snižující se teplota.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0D3C25-98A6-88A9-2C12-B3C5D5D0B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617" y="4386792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Míchání sněhu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ázek 5" descr="Obsah obrázku rozostření&#10;&#10;Popis se vygeneroval automaticky.">
            <a:extLst>
              <a:ext uri="{FF2B5EF4-FFF2-40B4-BE49-F238E27FC236}">
                <a16:creationId xmlns:a16="http://schemas.microsoft.com/office/drawing/2014/main" id="{ACD5D8F9-7FB4-6CE8-A29C-F4B68E842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484" y="289781"/>
            <a:ext cx="4309533" cy="3622023"/>
          </a:xfrm>
          <a:prstGeom prst="rect">
            <a:avLst/>
          </a:prstGeom>
        </p:spPr>
      </p:pic>
      <p:pic>
        <p:nvPicPr>
          <p:cNvPr id="6" name="Obrázek 6" descr="Obsah obrázku rozostření&#10;&#10;Popis se vygeneroval automaticky.">
            <a:extLst>
              <a:ext uri="{FF2B5EF4-FFF2-40B4-BE49-F238E27FC236}">
                <a16:creationId xmlns:a16="http://schemas.microsoft.com/office/drawing/2014/main" id="{611A8D77-2EC4-E394-50D2-8327360F1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899" y="3853347"/>
            <a:ext cx="3378200" cy="18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69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FD55E-AF1A-9765-062F-C5E58706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ea typeface="+mj-lt"/>
                <a:cs typeface="+mj-lt"/>
              </a:rPr>
              <a:t>Rozpuštění soli ve sněhu</a:t>
            </a:r>
            <a:endParaRPr lang="cs-CZ" sz="50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F935A-4630-1373-E929-04EC1B59F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52076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Pomůcky- </a:t>
            </a:r>
            <a:r>
              <a:rPr lang="cs-CZ" sz="3600" dirty="0">
                <a:cs typeface="Calibri"/>
              </a:rPr>
              <a:t>Termoska, sníh, sůl, teploměr, počítač, termokamera</a:t>
            </a:r>
            <a:endParaRPr lang="cs-CZ" sz="3600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287904-A713-CB23-6396-D01FE8EFE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7366" y="364595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Náš konečný stav teploty</a:t>
            </a:r>
            <a:endParaRPr lang="cs-CZ" sz="2400" dirty="0">
              <a:solidFill>
                <a:schemeClr val="bg1">
                  <a:lumMod val="50000"/>
                </a:schemeClr>
              </a:solidFill>
              <a:cs typeface="Calibri" panose="020F0502020204030204"/>
            </a:endParaRPr>
          </a:p>
        </p:txBody>
      </p:sp>
      <p:pic>
        <p:nvPicPr>
          <p:cNvPr id="6" name="Obrázek 6" descr="Obsah obrázku rozostření&#10;&#10;Popis se vygeneroval automaticky.">
            <a:extLst>
              <a:ext uri="{FF2B5EF4-FFF2-40B4-BE49-F238E27FC236}">
                <a16:creationId xmlns:a16="http://schemas.microsoft.com/office/drawing/2014/main" id="{28C3171F-17D7-FAF6-2BF1-BA077A8B9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3496625"/>
            <a:ext cx="3896782" cy="2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25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FA92E-0EC5-6871-7913-A58D03E1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cs typeface="Calibri Light"/>
              </a:rPr>
              <a:t>Rozpuštění soli ve sněhu</a:t>
            </a:r>
            <a:endParaRPr lang="cs-CZ" sz="5000" dirty="0">
              <a:solidFill>
                <a:schemeClr val="accent2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07526F-90F9-8090-DA31-BD3C24482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455208"/>
            <a:ext cx="87933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Postup:</a:t>
            </a: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Do termosky dáme tající sníh, který má teplotu kolem 0</a:t>
            </a:r>
            <a:r>
              <a:rPr lang="cs-CZ" sz="3600" dirty="0">
                <a:ea typeface="+mn-lt"/>
                <a:cs typeface="+mn-lt"/>
              </a:rPr>
              <a:t>°C .</a:t>
            </a: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Přidáme sůl, mícháme a průběžně měříme změnu teploty jak </a:t>
            </a:r>
            <a:r>
              <a:rPr lang="cs-CZ" sz="3600" dirty="0" err="1">
                <a:solidFill>
                  <a:srgbClr val="000000"/>
                </a:solidFill>
                <a:cs typeface="Calibri"/>
              </a:rPr>
              <a:t>termokamerou</a:t>
            </a:r>
            <a:r>
              <a:rPr lang="cs-CZ" sz="3600" dirty="0">
                <a:solidFill>
                  <a:srgbClr val="000000"/>
                </a:solidFill>
                <a:cs typeface="Calibri"/>
              </a:rPr>
              <a:t>, tak i teploměrem.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61ECFE-1377-B59B-45B9-AD3D28EA8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593" y="5622864"/>
            <a:ext cx="5181600" cy="1869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Termoska se sněhem</a:t>
            </a:r>
          </a:p>
        </p:txBody>
      </p:sp>
      <p:pic>
        <p:nvPicPr>
          <p:cNvPr id="9" name="Obrázek 9" descr="Obsah obrázku šálek, káva, interiér, nápoj&#10;&#10;Popis se vygeneroval automaticky.">
            <a:extLst>
              <a:ext uri="{FF2B5EF4-FFF2-40B4-BE49-F238E27FC236}">
                <a16:creationId xmlns:a16="http://schemas.microsoft.com/office/drawing/2014/main" id="{A579FAE5-2950-8F3F-5C08-DCE2FD01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695" y="3283517"/>
            <a:ext cx="24574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76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83FDC-059D-55A2-5B5C-4E5BA17F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ea typeface="+mj-lt"/>
                <a:cs typeface="+mj-lt"/>
              </a:rPr>
              <a:t>Rozpuštění soli ve sněhu</a:t>
            </a:r>
            <a:endParaRPr lang="cs-CZ" sz="5000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64235-7AD1-F1E3-9F72-F1953CE4A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700" y="1285875"/>
            <a:ext cx="111001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r>
              <a:rPr lang="cs-CZ" sz="3600" dirty="0">
                <a:solidFill>
                  <a:srgbClr val="000000"/>
                </a:solidFill>
                <a:cs typeface="Calibri" panose="020F0502020204030204"/>
              </a:rPr>
              <a:t>Při pozorování si můžeme všimnout, že při přidání soli do sněhu, se sníh začne rozpouštět, teplota tuhnutí se sníží , čehož se využívá při solení silnic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7486001-ED9F-A21E-BF46-7D6B3E6C7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3044" y="3592893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Graf klesající teploty od 0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°C po -20°C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ázek 5" descr="Obsah obrázku tabulka&#10;&#10;Popis se vygeneroval automaticky.">
            <a:extLst>
              <a:ext uri="{FF2B5EF4-FFF2-40B4-BE49-F238E27FC236}">
                <a16:creationId xmlns:a16="http://schemas.microsoft.com/office/drawing/2014/main" id="{B256DA26-78FA-7817-BDAE-64DD05D1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73" y="3632642"/>
            <a:ext cx="4353059" cy="2565588"/>
          </a:xfrm>
          <a:prstGeom prst="rect">
            <a:avLst/>
          </a:prstGeom>
        </p:spPr>
      </p:pic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278F7F9D-C80A-4837-94DB-6188691B92EB}"/>
              </a:ext>
            </a:extLst>
          </p:cNvPr>
          <p:cNvSpPr txBox="1">
            <a:spLocks/>
          </p:cNvSpPr>
          <p:nvPr/>
        </p:nvSpPr>
        <p:spPr>
          <a:xfrm>
            <a:off x="5192332" y="363264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i="1">
                <a:solidFill>
                  <a:schemeClr val="bg1">
                    <a:lumMod val="50000"/>
                  </a:schemeClr>
                </a:solidFill>
                <a:cs typeface="Calibri"/>
              </a:rPr>
              <a:t>Graf klesající teploty od 0</a:t>
            </a:r>
            <a:r>
              <a:rPr lang="cs-CZ" sz="2400" i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°C po -20°C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04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91D6C-EE37-B9D1-6AAD-AAD3B5CC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07" y="944674"/>
            <a:ext cx="10515600" cy="1325563"/>
          </a:xfrm>
        </p:spPr>
        <p:txBody>
          <a:bodyPr/>
          <a:lstStyle/>
          <a:p>
            <a:r>
              <a:rPr lang="cs-CZ" dirty="0">
                <a:cs typeface="Calibri Light"/>
              </a:rPr>
              <a:t>Děkujeme za pozornost</a:t>
            </a:r>
            <a:endParaRPr lang="cs-CZ" dirty="0"/>
          </a:p>
        </p:txBody>
      </p:sp>
      <p:pic>
        <p:nvPicPr>
          <p:cNvPr id="5" name="Obrázek 5" descr="Obsah obrázku text, světlo, noční obloha&#10;&#10;Popis se vygeneroval automaticky.">
            <a:extLst>
              <a:ext uri="{FF2B5EF4-FFF2-40B4-BE49-F238E27FC236}">
                <a16:creationId xmlns:a16="http://schemas.microsoft.com/office/drawing/2014/main" id="{94423BE2-D41C-D3E7-8FFD-3FDEE7960A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57391" y="3480371"/>
            <a:ext cx="3067050" cy="3295650"/>
          </a:xfrm>
        </p:spPr>
      </p:pic>
      <p:pic>
        <p:nvPicPr>
          <p:cNvPr id="6" name="Obrázek 6" descr="Obsah obrázku zařízení, měřidlo&#10;&#10;Popis se vygeneroval automaticky.">
            <a:extLst>
              <a:ext uri="{FF2B5EF4-FFF2-40B4-BE49-F238E27FC236}">
                <a16:creationId xmlns:a16="http://schemas.microsoft.com/office/drawing/2014/main" id="{BB1F6F8B-967E-CD2A-6F97-967E57BD59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81552" y="229790"/>
            <a:ext cx="4333742" cy="3496895"/>
          </a:xfrm>
        </p:spPr>
      </p:pic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FB140121-C40C-826A-511B-3CB6201B3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78" y="2549751"/>
            <a:ext cx="3354947" cy="4237678"/>
          </a:xfrm>
          <a:prstGeom prst="rect">
            <a:avLst/>
          </a:prstGeom>
        </p:spPr>
      </p:pic>
      <p:pic>
        <p:nvPicPr>
          <p:cNvPr id="8" name="Obrázek 8" descr="Obsah obrázku text, venku, cedule&#10;&#10;Popis se vygeneroval automaticky.">
            <a:extLst>
              <a:ext uri="{FF2B5EF4-FFF2-40B4-BE49-F238E27FC236}">
                <a16:creationId xmlns:a16="http://schemas.microsoft.com/office/drawing/2014/main" id="{EDF2C8D5-A3F0-3D41-4784-E260653FE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3" y="2344189"/>
            <a:ext cx="5673144" cy="26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5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D97AFF-B499-B5D7-6A50-C6E92CE65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6216" y="1205350"/>
            <a:ext cx="6435259" cy="3268520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FFFFFF"/>
                </a:solidFill>
                <a:ea typeface="+mj-lt"/>
                <a:cs typeface="+mj-lt"/>
              </a:rPr>
              <a:t>Reakce objektů při kontaktu s lidským tělem</a:t>
            </a:r>
            <a:endParaRPr lang="cs-CZ" sz="4800" dirty="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BFABD-8B3D-5865-1D7C-4BBF57EAD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51" y="4700596"/>
            <a:ext cx="6051236" cy="1241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  <a:cs typeface="Calibri"/>
              </a:rPr>
              <a:t>Pokusy- Sezení na židli, chození po podlaze, psaní na klávesnici, položení ruky na stůl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7E291-5AC3-1E00-ABC7-9D4BD630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11" y="185712"/>
            <a:ext cx="11440143" cy="1325563"/>
          </a:xfrm>
        </p:spPr>
        <p:txBody>
          <a:bodyPr>
            <a:noAutofit/>
          </a:bodyPr>
          <a:lstStyle/>
          <a:p>
            <a:r>
              <a:rPr lang="cs-CZ" sz="5000" b="1" dirty="0">
                <a:solidFill>
                  <a:srgbClr val="ED7D31"/>
                </a:solidFill>
                <a:cs typeface="Calibri Light"/>
              </a:rPr>
              <a:t>Reakce objektů při kontaktu s lidským tělem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466BB3-D63E-ED6E-F5DD-B239F3CE0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615" y="1336795"/>
            <a:ext cx="4519440" cy="45382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chemeClr val="accent1"/>
                </a:solidFill>
                <a:cs typeface="Calibri"/>
              </a:rPr>
              <a:t>Cíl pokusů:</a:t>
            </a:r>
            <a:endParaRPr lang="cs-CZ" sz="3600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r>
              <a:rPr lang="cs-CZ" sz="3600" dirty="0">
                <a:cs typeface="Calibri"/>
              </a:rPr>
              <a:t>Pozorování důsledků reakce lidského organismu při kontaktu s objekty v místnosti o pokojové teplotě a odůvodnění těchto důsledků.</a:t>
            </a:r>
            <a:endParaRPr lang="cs-CZ" dirty="0"/>
          </a:p>
        </p:txBody>
      </p:sp>
      <p:sp>
        <p:nvSpPr>
          <p:cNvPr id="37" name="Zástupný obsah 36">
            <a:extLst>
              <a:ext uri="{FF2B5EF4-FFF2-40B4-BE49-F238E27FC236}">
                <a16:creationId xmlns:a16="http://schemas.microsoft.com/office/drawing/2014/main" id="{D5BF83D7-DFBF-D24F-1C47-B23F20325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2966" y="4993436"/>
            <a:ext cx="4132053" cy="43657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Pokus: Pozorování zanechané tepelné stopy na židli a porovnáním s židlí, která nepřišla do kontaktu.</a:t>
            </a:r>
          </a:p>
        </p:txBody>
      </p:sp>
      <p:pic>
        <p:nvPicPr>
          <p:cNvPr id="38" name="Obrázek 38" descr="Obsah obrázku podlaha, interiér, židle, nábytek&#10;&#10;Popis se vygeneroval automaticky.">
            <a:extLst>
              <a:ext uri="{FF2B5EF4-FFF2-40B4-BE49-F238E27FC236}">
                <a16:creationId xmlns:a16="http://schemas.microsoft.com/office/drawing/2014/main" id="{7C61258A-B383-9155-EC3A-A5FD389A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59" y="1203698"/>
            <a:ext cx="3447490" cy="3727746"/>
          </a:xfrm>
          <a:prstGeom prst="rect">
            <a:avLst/>
          </a:prstGeom>
        </p:spPr>
      </p:pic>
      <p:pic>
        <p:nvPicPr>
          <p:cNvPr id="6" name="Obrázek 6" descr="Obsah obrázku text, cedule, světlo, rozmazané&#10;&#10;Popis se vygeneroval automaticky.">
            <a:extLst>
              <a:ext uri="{FF2B5EF4-FFF2-40B4-BE49-F238E27FC236}">
                <a16:creationId xmlns:a16="http://schemas.microsoft.com/office/drawing/2014/main" id="{D69ABC51-2AF4-45F7-CAE1-9BCD4FE1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782" y="2042448"/>
            <a:ext cx="3144167" cy="36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7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AA53-EE87-2DB7-B906-BECA27A6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9" y="171941"/>
            <a:ext cx="11422188" cy="1336295"/>
          </a:xfrm>
        </p:spPr>
        <p:txBody>
          <a:bodyPr>
            <a:noAutofit/>
          </a:bodyPr>
          <a:lstStyle/>
          <a:p>
            <a:r>
              <a:rPr lang="cs-CZ" sz="5000" b="1" dirty="0">
                <a:solidFill>
                  <a:srgbClr val="ED7D31"/>
                </a:solidFill>
                <a:ea typeface="+mj-lt"/>
                <a:cs typeface="+mj-lt"/>
              </a:rPr>
              <a:t>Reakce objektů při kontaktu s lidským tělem</a:t>
            </a:r>
            <a:endParaRPr lang="cs-CZ" sz="4800" b="1" dirty="0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30036-64A1-3844-DEC6-523236827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706" y="1190631"/>
            <a:ext cx="1205867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chemeClr val="accent1"/>
                </a:solidFill>
                <a:cs typeface="Calibri"/>
              </a:rPr>
              <a:t>Pomůcky- </a:t>
            </a:r>
            <a:r>
              <a:rPr lang="cs-CZ" sz="3600" dirty="0">
                <a:cs typeface="Calibri"/>
              </a:rPr>
              <a:t>Lidské tělo, klávesnice, židle, dřevěná podlaha, stůl, termokamera.</a:t>
            </a:r>
            <a:br>
              <a:rPr lang="cs-CZ" sz="3600" b="1" dirty="0">
                <a:solidFill>
                  <a:schemeClr val="accent1"/>
                </a:solidFill>
                <a:cs typeface="Calibri"/>
              </a:rPr>
            </a:br>
            <a:endParaRPr lang="cs-CZ" sz="3600" b="1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FF5745D-9C19-196C-82FC-82CA80A1F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2583" y="486080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Pokus: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 </a:t>
            </a:r>
            <a:r>
              <a:rPr lang="cs-CZ" sz="24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Pozorování lidských stop na dřevěné podlaze pomocí termokamery.</a:t>
            </a:r>
            <a:endParaRPr lang="cs-CZ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Obrázek 5" descr="Obsah obrázku text, cedule&#10;&#10;Popis se vygeneroval automaticky.">
            <a:extLst>
              <a:ext uri="{FF2B5EF4-FFF2-40B4-BE49-F238E27FC236}">
                <a16:creationId xmlns:a16="http://schemas.microsoft.com/office/drawing/2014/main" id="{76DCC1F2-7235-D7A6-BF64-21D3C71B1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15" y="2373767"/>
            <a:ext cx="5260393" cy="3864913"/>
          </a:xfrm>
          <a:prstGeom prst="rect">
            <a:avLst/>
          </a:prstGeom>
        </p:spPr>
      </p:pic>
      <p:pic>
        <p:nvPicPr>
          <p:cNvPr id="9" name="Obrázek 9" descr="Obsah obrázku text, světlo, venku, provoz&#10;&#10;Popis se vygeneroval automaticky.">
            <a:extLst>
              <a:ext uri="{FF2B5EF4-FFF2-40B4-BE49-F238E27FC236}">
                <a16:creationId xmlns:a16="http://schemas.microsoft.com/office/drawing/2014/main" id="{5BF4FFBE-D0D5-E8CC-494A-7C0F3EFA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984" y="2058540"/>
            <a:ext cx="4722284" cy="26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DA54B-5248-FB7C-E1F2-56C5730F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79375"/>
            <a:ext cx="11436349" cy="1336146"/>
          </a:xfrm>
        </p:spPr>
        <p:txBody>
          <a:bodyPr>
            <a:noAutofit/>
          </a:bodyPr>
          <a:lstStyle/>
          <a:p>
            <a:r>
              <a:rPr lang="cs-CZ" sz="5000" b="1" dirty="0">
                <a:solidFill>
                  <a:schemeClr val="accent2"/>
                </a:solidFill>
                <a:cs typeface="Calibri Light"/>
              </a:rPr>
              <a:t>Reakce objektů při kontaktu s lidským tělem</a:t>
            </a:r>
            <a:endParaRPr lang="cs-CZ" sz="4800" b="1" dirty="0">
              <a:solidFill>
                <a:schemeClr val="accent2"/>
              </a:solidFill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4DC97-241F-6E67-F079-A8FDEFCBF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867" y="1243542"/>
            <a:ext cx="109389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Postup:</a:t>
            </a:r>
            <a:endParaRPr lang="cs-CZ" sz="3600" dirty="0">
              <a:solidFill>
                <a:schemeClr val="accent1"/>
              </a:solidFill>
              <a:cs typeface="Calibri"/>
            </a:endParaRP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Připravíme si objekt, kterého se dotkneme částí našeho těla.</a:t>
            </a: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Následně co nejdříve po odkrytí části těla, vyfotíme </a:t>
            </a:r>
            <a:r>
              <a:rPr lang="cs-CZ" sz="3600" dirty="0">
                <a:solidFill>
                  <a:srgbClr val="000000"/>
                </a:solidFill>
                <a:ea typeface="+mn-lt"/>
                <a:cs typeface="+mn-lt"/>
              </a:rPr>
              <a:t>termokamerou </a:t>
            </a:r>
            <a:r>
              <a:rPr lang="cs-CZ" sz="3600" dirty="0">
                <a:solidFill>
                  <a:srgbClr val="000000"/>
                </a:solidFill>
                <a:cs typeface="Calibri"/>
              </a:rPr>
              <a:t>daný objekt.</a:t>
            </a:r>
            <a:endParaRPr lang="cs-CZ" dirty="0">
              <a:cs typeface="Calibri" panose="020F0502020204030204"/>
            </a:endParaRPr>
          </a:p>
          <a:p>
            <a:pPr marL="742950" indent="-742950">
              <a:buAutoNum type="arabicPeriod"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Nakonec porovnáváme obrázky.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BEE256-7C7D-7D24-9401-944C8A7CB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0199" y="4831292"/>
            <a:ext cx="3488267" cy="4965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Pokus: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 Sledování tepelných stop na klávesnici pomocí termokamery.</a:t>
            </a:r>
          </a:p>
        </p:txBody>
      </p:sp>
      <p:pic>
        <p:nvPicPr>
          <p:cNvPr id="5" name="Obrázek 5" descr="Obsah obrázku text, cedule, oranžová&#10;&#10;Popis se vygeneroval automaticky.">
            <a:extLst>
              <a:ext uri="{FF2B5EF4-FFF2-40B4-BE49-F238E27FC236}">
                <a16:creationId xmlns:a16="http://schemas.microsoft.com/office/drawing/2014/main" id="{661CDA21-B4B0-1E18-8835-4959D88E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33" y="3830213"/>
            <a:ext cx="4468282" cy="24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9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ED2C2-7C0C-DBE0-ED63-4A74EA99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185208"/>
            <a:ext cx="11425766" cy="1336146"/>
          </a:xfrm>
        </p:spPr>
        <p:txBody>
          <a:bodyPr>
            <a:noAutofit/>
          </a:bodyPr>
          <a:lstStyle/>
          <a:p>
            <a:r>
              <a:rPr lang="cs-CZ" sz="5000" b="1" dirty="0">
                <a:solidFill>
                  <a:schemeClr val="accent2"/>
                </a:solidFill>
                <a:ea typeface="+mj-lt"/>
                <a:cs typeface="+mj-lt"/>
              </a:rPr>
              <a:t>Reakce objektů při kontaktu s lidským tělem</a:t>
            </a:r>
            <a:endParaRPr lang="cs-CZ" sz="5400" dirty="0">
              <a:solidFill>
                <a:schemeClr val="accent2"/>
              </a:solidFill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152FB-00C3-3C89-83A6-71C9554BD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700" y="1254125"/>
            <a:ext cx="1036743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dirty="0">
                <a:solidFill>
                  <a:schemeClr val="accent1"/>
                </a:solidFill>
                <a:cs typeface="Calibri"/>
              </a:rPr>
              <a:t>Závěr: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000000"/>
                </a:solidFill>
                <a:cs typeface="Calibri"/>
              </a:rPr>
              <a:t>Jelikož je pokojová teplota nižší než teplota člověka, tak při kontaktu s objekty o běžné pokojové teplotě jde na termokameře znatelně vidět rozdíl mezi částmi kde se vytvořila tepelná stopa a kde kontakt neproběhl.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000000"/>
                </a:solidFill>
                <a:cs typeface="Calibri"/>
              </a:rPr>
              <a:t>Můžeme tak vypozorovat, zda tudy někdo šel, </a:t>
            </a:r>
            <a:br>
              <a:rPr lang="cs-CZ" sz="3200" dirty="0">
                <a:solidFill>
                  <a:srgbClr val="000000"/>
                </a:solidFill>
                <a:cs typeface="Calibri"/>
              </a:rPr>
            </a:br>
            <a:r>
              <a:rPr lang="cs-CZ" sz="3200" dirty="0">
                <a:solidFill>
                  <a:srgbClr val="000000"/>
                </a:solidFill>
                <a:cs typeface="Calibri"/>
              </a:rPr>
              <a:t>zda se něčeho dotkl a čeho konkrétně se dotkl.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D3FCFC-EBE4-B1BF-C893-66D32B106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1065" y="5285255"/>
            <a:ext cx="338243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Pokus:</a:t>
            </a: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 Termokamera zachycuje tepelnou stopu po doteku ruky  se stolem.</a:t>
            </a:r>
            <a:endParaRPr lang="cs-CZ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ázek 5" descr="Obsah obrázku text, cedule&#10;&#10;Popis se vygeneroval automaticky.">
            <a:extLst>
              <a:ext uri="{FF2B5EF4-FFF2-40B4-BE49-F238E27FC236}">
                <a16:creationId xmlns:a16="http://schemas.microsoft.com/office/drawing/2014/main" id="{6EB3F317-E41D-939E-3164-F353F777E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134" y="3712510"/>
            <a:ext cx="3856582" cy="29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2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B6F205-0D12-16D4-753E-77699C8F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9907" y="357491"/>
            <a:ext cx="6596245" cy="3268520"/>
          </a:xfrm>
        </p:spPr>
        <p:txBody>
          <a:bodyPr>
            <a:normAutofit/>
          </a:bodyPr>
          <a:lstStyle/>
          <a:p>
            <a:pPr algn="l"/>
            <a:r>
              <a:rPr lang="cs-CZ" sz="5000" b="1" dirty="0">
                <a:solidFill>
                  <a:schemeClr val="bg1"/>
                </a:solidFill>
                <a:ea typeface="+mj-lt"/>
                <a:cs typeface="+mj-lt"/>
              </a:rPr>
              <a:t>Tepelné izolanty</a:t>
            </a:r>
            <a:endParaRPr lang="cs-CZ" sz="5000" dirty="0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3D792-690D-5F7C-82DC-AD4A1F5BC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cs-CZ" dirty="0">
                <a:solidFill>
                  <a:srgbClr val="FFFFFF"/>
                </a:solidFill>
                <a:cs typeface="Calibri"/>
              </a:rPr>
              <a:t>Pokusy- Porovnání izolace tepla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8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31C0F-E98E-5DC6-5DBF-2DA90608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>
                <a:solidFill>
                  <a:schemeClr val="accent2"/>
                </a:solidFill>
                <a:cs typeface="Calibri Light"/>
              </a:rPr>
              <a:t>Tepelné izolanty</a:t>
            </a:r>
            <a:endParaRPr lang="cs-CZ" sz="5000" b="1" dirty="0">
              <a:solidFill>
                <a:schemeClr val="accent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0570DF-6C26-6E3E-03DE-EB78DBC1D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283" y="1582209"/>
            <a:ext cx="10515600" cy="184679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sz="3600" b="1" dirty="0">
                <a:solidFill>
                  <a:schemeClr val="accent1"/>
                </a:solidFill>
                <a:cs typeface="Calibri"/>
              </a:rPr>
              <a:t>Cíl pokusu:</a:t>
            </a:r>
          </a:p>
          <a:p>
            <a:pPr marL="0" indent="0">
              <a:buNone/>
            </a:pPr>
            <a:r>
              <a:rPr lang="cs-CZ" sz="3600" dirty="0">
                <a:solidFill>
                  <a:srgbClr val="000000"/>
                </a:solidFill>
                <a:cs typeface="Calibri"/>
              </a:rPr>
              <a:t>Pozorování změny teploty na povrchu různých druhů materiálu a porovnání těchto materiálů jako tepelných izolantů (nebo v opačném případě tepelných vodičů)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D8AD65-9FC0-442A-E271-8469CE8DD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56" y="3491144"/>
            <a:ext cx="6620933" cy="94092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Porovnání tepelných izolantů.</a:t>
            </a:r>
          </a:p>
          <a:p>
            <a:pPr marL="0" indent="0">
              <a:buNone/>
            </a:pPr>
            <a:r>
              <a:rPr lang="cs-CZ" sz="2400" i="1" dirty="0">
                <a:solidFill>
                  <a:schemeClr val="bg1">
                    <a:lumMod val="50000"/>
                  </a:schemeClr>
                </a:solidFill>
                <a:cs typeface="Calibri"/>
              </a:rPr>
              <a:t>1.Kov 2.Látka 3. kůže 4. dřevotříska (zleva doprava)</a:t>
            </a:r>
          </a:p>
          <a:p>
            <a:pPr marL="457200" indent="-457200">
              <a:buAutoNum type="arabicPeriod"/>
            </a:pPr>
            <a:endParaRPr lang="cs-CZ" sz="2400" i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5" name="Obrázek 5" descr="Obsah obrázku text&#10;&#10;Popis se vygeneroval automaticky.">
            <a:extLst>
              <a:ext uri="{FF2B5EF4-FFF2-40B4-BE49-F238E27FC236}">
                <a16:creationId xmlns:a16="http://schemas.microsoft.com/office/drawing/2014/main" id="{CDDA4DBD-9DAE-BAB3-AFA6-59B3CD94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3" y="4297747"/>
            <a:ext cx="2743200" cy="2193365"/>
          </a:xfrm>
          <a:prstGeom prst="rect">
            <a:avLst/>
          </a:prstGeom>
        </p:spPr>
      </p:pic>
      <p:pic>
        <p:nvPicPr>
          <p:cNvPr id="6" name="Obrázek 6" descr="Obsah obrázku světlo&#10;&#10;Popis se vygeneroval automaticky.">
            <a:extLst>
              <a:ext uri="{FF2B5EF4-FFF2-40B4-BE49-F238E27FC236}">
                <a16:creationId xmlns:a16="http://schemas.microsoft.com/office/drawing/2014/main" id="{295651F7-72AE-D17F-236C-D29377E6F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99" y="4297747"/>
            <a:ext cx="2690284" cy="2193797"/>
          </a:xfrm>
          <a:prstGeom prst="rect">
            <a:avLst/>
          </a:prstGeom>
        </p:spPr>
      </p:pic>
      <p:pic>
        <p:nvPicPr>
          <p:cNvPr id="7" name="Obrázek 7" descr="Obsah obrázku text, venku, světlo, noční obloha&#10;&#10;Popis se vygeneroval automaticky.">
            <a:extLst>
              <a:ext uri="{FF2B5EF4-FFF2-40B4-BE49-F238E27FC236}">
                <a16:creationId xmlns:a16="http://schemas.microsoft.com/office/drawing/2014/main" id="{AC2F373B-B54C-B0A4-CAAC-C9EF4829A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4299167"/>
            <a:ext cx="2227781" cy="2191945"/>
          </a:xfrm>
          <a:prstGeom prst="rect">
            <a:avLst/>
          </a:prstGeom>
        </p:spPr>
      </p:pic>
      <p:pic>
        <p:nvPicPr>
          <p:cNvPr id="8" name="Obrázek 8" descr="Obsah obrázku hvězda, světlo, noční obloha&#10;&#10;Popis se vygeneroval automaticky.">
            <a:extLst>
              <a:ext uri="{FF2B5EF4-FFF2-40B4-BE49-F238E27FC236}">
                <a16:creationId xmlns:a16="http://schemas.microsoft.com/office/drawing/2014/main" id="{22D3593C-DE76-045C-1881-FF115F1FD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714" y="4303328"/>
            <a:ext cx="2828935" cy="21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1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Červená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921</Words>
  <Application>Microsoft Office PowerPoint</Application>
  <PresentationFormat>Širokoúhlá obrazovka</PresentationFormat>
  <Paragraphs>108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systému Office</vt:lpstr>
      <vt:lpstr>Termokamery Energetické stopy při tepelném kontaktu a přeměny energie kolem nás</vt:lpstr>
      <vt:lpstr>Roztřídění pokusů do skupin:</vt:lpstr>
      <vt:lpstr>Reakce objektů při kontaktu s lidským tělem</vt:lpstr>
      <vt:lpstr>Reakce objektů při kontaktu s lidským tělem</vt:lpstr>
      <vt:lpstr>Reakce objektů při kontaktu s lidským tělem</vt:lpstr>
      <vt:lpstr>Reakce objektů při kontaktu s lidským tělem</vt:lpstr>
      <vt:lpstr>Reakce objektů při kontaktu s lidským tělem</vt:lpstr>
      <vt:lpstr>Tepelné izolanty</vt:lpstr>
      <vt:lpstr>Tepelné izolanty</vt:lpstr>
      <vt:lpstr>Tepelné izolanty</vt:lpstr>
      <vt:lpstr>Tepelné izolanty</vt:lpstr>
      <vt:lpstr>Tepelné izolanty</vt:lpstr>
      <vt:lpstr>Přeměny kinetické energie </vt:lpstr>
      <vt:lpstr>Přeměny kinetické energie</vt:lpstr>
      <vt:lpstr>Přeměny kinetické energie</vt:lpstr>
      <vt:lpstr>Přeměny kinetické energie</vt:lpstr>
      <vt:lpstr>Přeměny kinetické energie</vt:lpstr>
      <vt:lpstr>Energie světelných vln</vt:lpstr>
      <vt:lpstr>Energie světelných vln</vt:lpstr>
      <vt:lpstr>Energie světelných vln</vt:lpstr>
      <vt:lpstr>Energie světelných vln</vt:lpstr>
      <vt:lpstr>Energie světelných vln</vt:lpstr>
      <vt:lpstr>Rozpuštění soli ve sněhu</vt:lpstr>
      <vt:lpstr>Rozpuštění soli ve sněhu</vt:lpstr>
      <vt:lpstr>Rozpuštění soli ve sněhu</vt:lpstr>
      <vt:lpstr>Rozpuštění soli ve sněhu</vt:lpstr>
      <vt:lpstr>Rozpuštění soli ve sněhu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Lucie Hrůšová</cp:lastModifiedBy>
  <cp:revision>1638</cp:revision>
  <dcterms:created xsi:type="dcterms:W3CDTF">2023-03-28T16:43:51Z</dcterms:created>
  <dcterms:modified xsi:type="dcterms:W3CDTF">2023-03-31T15:58:30Z</dcterms:modified>
</cp:coreProperties>
</file>